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60" r:id="rId5"/>
    <p:sldId id="262" r:id="rId6"/>
    <p:sldId id="265" r:id="rId7"/>
    <p:sldId id="267" r:id="rId8"/>
    <p:sldId id="263" r:id="rId9"/>
    <p:sldId id="266" r:id="rId10"/>
    <p:sldId id="264" r:id="rId11"/>
    <p:sldId id="269"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C175"/>
    <a:srgbClr val="42F4A3"/>
    <a:srgbClr val="0E3F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2" d="100"/>
          <a:sy n="92" d="100"/>
        </p:scale>
        <p:origin x="216" y="7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10D7-49CD-8241-2C30-440117332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5A8540-EF73-FFDD-6DA1-5FFCECAC69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CE8E9-CCAA-3C87-901E-89F1266F8EE7}"/>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037F920A-687C-0A76-6A74-32E136E2C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50D9C-9EA5-758E-CE62-36683532AAF9}"/>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9671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E170D-40CC-41A6-BC32-02A918F19F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1FCC0-E9BA-B7EB-EADB-2EFE70C3E8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218D8-2BF8-07DA-DE3D-BAB71907AEFD}"/>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E4D652A3-4B7D-F813-D1DD-278491819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E3D64-782A-BD73-9F4A-45269E2B3D86}"/>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174052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CAD84-CA4F-C09C-5296-421BC9CAC8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02E47-3B0A-1DE2-2BE9-FF6B421E5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614A8-225E-79EA-D4E2-E25BDC3F6624}"/>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5520CA3F-F260-54F9-7807-561C5BDD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E3009-995B-43CF-81A2-0C68112E0E7F}"/>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125707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852D-A154-A633-07C3-B36A40155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70224-671F-7B70-A04F-823891AB6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8F51-2D6F-ABAD-CBC4-0F79946A0368}"/>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D99C7882-34F0-8237-CC73-E9DA78294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D7D26-ADDB-2818-EE86-12C5732F4E43}"/>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362995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6F87-A94F-0FF6-C544-6470068BE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587FE-32B3-0FFB-2AA1-4D8E95C5A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14ABA8-9961-383B-362B-A049EBC6CCB6}"/>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30845721-C13B-C376-5CB3-5B355663E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E2E03-FBD2-0A0A-906B-E656820E79DE}"/>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265475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C03F-B5A8-5085-B069-EF7124D27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7A447A-6F38-F104-74AD-F888C22153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AF1C50-F55B-B991-1D30-36462FF07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1EDE6E-EDD3-1D3A-205E-C3290DEA318E}"/>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6" name="Footer Placeholder 5">
            <a:extLst>
              <a:ext uri="{FF2B5EF4-FFF2-40B4-BE49-F238E27FC236}">
                <a16:creationId xmlns:a16="http://schemas.microsoft.com/office/drawing/2014/main" id="{FD854EF9-BB31-4893-5E87-728A38161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123F3-2E75-7D91-65D4-EB8A0192F4D2}"/>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76245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5A1F-0B99-F43A-389D-E681C3D6C8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EB997-32D6-2D1E-8AA9-1DE813B3D6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7320E-41CB-95F6-2455-A7672DAEC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9C3631-B24B-539C-68A4-13F68A1BD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AD0586-BFFF-EA47-E39D-AAD2838D4D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13622-435B-5397-95C9-E99FBE4B41ED}"/>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8" name="Footer Placeholder 7">
            <a:extLst>
              <a:ext uri="{FF2B5EF4-FFF2-40B4-BE49-F238E27FC236}">
                <a16:creationId xmlns:a16="http://schemas.microsoft.com/office/drawing/2014/main" id="{B37C93F2-B493-2122-EBC8-635D467CE8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0AA80-D850-3E2B-905C-793CFDF5770B}"/>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336855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7DBF-9870-9CC0-C473-6C45B0675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DC2555-7309-339F-3525-F8118509BCA1}"/>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4" name="Footer Placeholder 3">
            <a:extLst>
              <a:ext uri="{FF2B5EF4-FFF2-40B4-BE49-F238E27FC236}">
                <a16:creationId xmlns:a16="http://schemas.microsoft.com/office/drawing/2014/main" id="{33D9A6ED-F4B7-5E7D-27BC-35C4D09B0F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362BB-2AC9-F36D-1F13-E7C65F29146C}"/>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428150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A4650-2EB9-8520-16DA-71608C5D340C}"/>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3" name="Footer Placeholder 2">
            <a:extLst>
              <a:ext uri="{FF2B5EF4-FFF2-40B4-BE49-F238E27FC236}">
                <a16:creationId xmlns:a16="http://schemas.microsoft.com/office/drawing/2014/main" id="{69BCEEA9-4CB7-266B-E264-FF5863374B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21099F-748C-AD55-07E7-03E712C1BC92}"/>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1161744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A879-4BE8-AEB3-384A-92C952CE9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647F3-264E-265D-0BEA-BFB87D907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73DED1-7578-23B2-DE0E-4E0AC4C66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3D70E-1A83-A4D9-1ED3-494C92C0DA87}"/>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6" name="Footer Placeholder 5">
            <a:extLst>
              <a:ext uri="{FF2B5EF4-FFF2-40B4-BE49-F238E27FC236}">
                <a16:creationId xmlns:a16="http://schemas.microsoft.com/office/drawing/2014/main" id="{C2DD6135-266E-8316-4BC3-ECBF04254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5BB4D-C31E-BF06-8F4D-9103306BB83B}"/>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121333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432A6-E4EB-5078-0DB0-795CB532F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061A17-7144-662D-6CD8-AC31C1E47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C3C92E-0FC7-0C53-E244-1A882C69E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6B432-AB5B-05D5-7F14-2070E0DAF792}"/>
              </a:ext>
            </a:extLst>
          </p:cNvPr>
          <p:cNvSpPr>
            <a:spLocks noGrp="1"/>
          </p:cNvSpPr>
          <p:nvPr>
            <p:ph type="dt" sz="half" idx="10"/>
          </p:nvPr>
        </p:nvSpPr>
        <p:spPr/>
        <p:txBody>
          <a:bodyPr/>
          <a:lstStyle/>
          <a:p>
            <a:fld id="{0E191962-548C-4883-8EE4-8B7480F06C6E}" type="datetimeFigureOut">
              <a:rPr lang="en-US" smtClean="0"/>
              <a:t>3/26/2023</a:t>
            </a:fld>
            <a:endParaRPr lang="en-US"/>
          </a:p>
        </p:txBody>
      </p:sp>
      <p:sp>
        <p:nvSpPr>
          <p:cNvPr id="6" name="Footer Placeholder 5">
            <a:extLst>
              <a:ext uri="{FF2B5EF4-FFF2-40B4-BE49-F238E27FC236}">
                <a16:creationId xmlns:a16="http://schemas.microsoft.com/office/drawing/2014/main" id="{4D1934E5-69D3-07CF-E829-20D2523B0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C9A2C-ABFD-3C70-08A9-513C6A3074BC}"/>
              </a:ext>
            </a:extLst>
          </p:cNvPr>
          <p:cNvSpPr>
            <a:spLocks noGrp="1"/>
          </p:cNvSpPr>
          <p:nvPr>
            <p:ph type="sldNum" sz="quarter" idx="12"/>
          </p:nvPr>
        </p:nvSpPr>
        <p:spPr/>
        <p:txBody>
          <a:bodyPr/>
          <a:lstStyle/>
          <a:p>
            <a:fld id="{AF19BB55-FD41-4158-8CEB-8D24C069BFAB}" type="slidenum">
              <a:rPr lang="en-US" smtClean="0"/>
              <a:t>‹#›</a:t>
            </a:fld>
            <a:endParaRPr lang="en-US"/>
          </a:p>
        </p:txBody>
      </p:sp>
    </p:spTree>
    <p:extLst>
      <p:ext uri="{BB962C8B-B14F-4D97-AF65-F5344CB8AC3E}">
        <p14:creationId xmlns:p14="http://schemas.microsoft.com/office/powerpoint/2010/main" val="232091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C1D9D1-2A69-01EB-9DB1-5C300DFE4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0297AA-E3E7-625F-CF9A-200DED9AA6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F5997-CE62-44B9-115D-BBBBFF365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91962-548C-4883-8EE4-8B7480F06C6E}" type="datetimeFigureOut">
              <a:rPr lang="en-US" smtClean="0"/>
              <a:t>3/26/2023</a:t>
            </a:fld>
            <a:endParaRPr lang="en-US"/>
          </a:p>
        </p:txBody>
      </p:sp>
      <p:sp>
        <p:nvSpPr>
          <p:cNvPr id="5" name="Footer Placeholder 4">
            <a:extLst>
              <a:ext uri="{FF2B5EF4-FFF2-40B4-BE49-F238E27FC236}">
                <a16:creationId xmlns:a16="http://schemas.microsoft.com/office/drawing/2014/main" id="{82CF6085-F7B5-E3DD-049D-3AF573E1B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D64F6F-5E86-A51E-9FEC-56F57693D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9BB55-FD41-4158-8CEB-8D24C069BFAB}" type="slidenum">
              <a:rPr lang="en-US" smtClean="0"/>
              <a:t>‹#›</a:t>
            </a:fld>
            <a:endParaRPr lang="en-US"/>
          </a:p>
        </p:txBody>
      </p:sp>
    </p:spTree>
    <p:extLst>
      <p:ext uri="{BB962C8B-B14F-4D97-AF65-F5344CB8AC3E}">
        <p14:creationId xmlns:p14="http://schemas.microsoft.com/office/powerpoint/2010/main" val="418628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2.png"/><Relationship Id="rId7"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11" Type="http://schemas.openxmlformats.org/officeDocument/2006/relationships/image" Target="../media/image6.png"/><Relationship Id="rId5" Type="http://schemas.openxmlformats.org/officeDocument/2006/relationships/image" Target="../media/image3.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17/06/relationships/model3d" Target="../media/model3d6.glb"/></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jp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microsoft.com/office/2017/06/relationships/model3d" Target="../media/model3d6.glb"/></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21.png"/><Relationship Id="rId4" Type="http://schemas.openxmlformats.org/officeDocument/2006/relationships/image" Target="../media/image17.png"/><Relationship Id="rId9" Type="http://schemas.microsoft.com/office/2017/06/relationships/model3d" Target="../media/model3d3.glb"/></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60D0-3BA6-88B5-1AC8-DAF95F597F0F}"/>
              </a:ext>
            </a:extLst>
          </p:cNvPr>
          <p:cNvSpPr>
            <a:spLocks noGrp="1"/>
          </p:cNvSpPr>
          <p:nvPr>
            <p:ph type="ctrTitle"/>
          </p:nvPr>
        </p:nvSpPr>
        <p:spPr>
          <a:xfrm>
            <a:off x="-92169" y="3897145"/>
            <a:ext cx="6273049" cy="1622889"/>
          </a:xfrm>
        </p:spPr>
        <p:txBody>
          <a:bodyPr>
            <a:normAutofit/>
          </a:bodyPr>
          <a:lstStyle/>
          <a:p>
            <a:r>
              <a:rPr lang="en-US" sz="8000" dirty="0" err="1">
                <a:solidFill>
                  <a:srgbClr val="19C175"/>
                </a:solidFill>
                <a:latin typeface="Metrik Trial Black" panose="00000A00000000000000" pitchFamily="50" charset="0"/>
              </a:rPr>
              <a:t>Navi</a:t>
            </a:r>
            <a:r>
              <a:rPr lang="en-US" sz="8000" dirty="0" err="1">
                <a:latin typeface="Metrik Trial Black" panose="00000A00000000000000" pitchFamily="50" charset="0"/>
              </a:rPr>
              <a:t>Gaze</a:t>
            </a:r>
            <a:endParaRPr lang="en-US" sz="8000" dirty="0">
              <a:latin typeface="Metrik Trial Black" panose="00000A00000000000000" pitchFamily="50" charset="0"/>
            </a:endParaRPr>
          </a:p>
        </p:txBody>
      </p:sp>
      <p:sp>
        <p:nvSpPr>
          <p:cNvPr id="3" name="Subtitle 2">
            <a:extLst>
              <a:ext uri="{FF2B5EF4-FFF2-40B4-BE49-F238E27FC236}">
                <a16:creationId xmlns:a16="http://schemas.microsoft.com/office/drawing/2014/main" id="{74D36777-AD9E-B8A4-3DB4-7E8DA54CC14A}"/>
              </a:ext>
            </a:extLst>
          </p:cNvPr>
          <p:cNvSpPr>
            <a:spLocks noGrp="1"/>
          </p:cNvSpPr>
          <p:nvPr>
            <p:ph type="subTitle" idx="1"/>
          </p:nvPr>
        </p:nvSpPr>
        <p:spPr>
          <a:xfrm>
            <a:off x="1359322" y="5282651"/>
            <a:ext cx="4383721" cy="474765"/>
          </a:xfrm>
        </p:spPr>
        <p:txBody>
          <a:bodyPr/>
          <a:lstStyle/>
          <a:p>
            <a:r>
              <a:rPr lang="en-US" dirty="0">
                <a:latin typeface="Inter Medium" panose="02000603000000020004" pitchFamily="50" charset="0"/>
                <a:ea typeface="Inter Medium" panose="02000603000000020004" pitchFamily="50" charset="0"/>
                <a:cs typeface="Inter Medium" panose="02000603000000020004" pitchFamily="50" charset="0"/>
              </a:rPr>
              <a:t>En</a:t>
            </a:r>
            <a:r>
              <a:rPr lang="en-US" b="1"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visioning</a:t>
            </a:r>
            <a:r>
              <a:rPr lang="en-US" dirty="0">
                <a:latin typeface="Inter Medium" panose="02000603000000020004" pitchFamily="50" charset="0"/>
                <a:ea typeface="Inter Medium" panose="02000603000000020004" pitchFamily="50" charset="0"/>
                <a:cs typeface="Inter Medium" panose="02000603000000020004" pitchFamily="50" charset="0"/>
              </a:rPr>
              <a:t> The Future</a:t>
            </a:r>
          </a:p>
        </p:txBody>
      </p:sp>
      <p:sp>
        <p:nvSpPr>
          <p:cNvPr id="4" name="Oval 3">
            <a:extLst>
              <a:ext uri="{FF2B5EF4-FFF2-40B4-BE49-F238E27FC236}">
                <a16:creationId xmlns:a16="http://schemas.microsoft.com/office/drawing/2014/main" id="{A4FD2C1C-4FE8-B727-F5A1-D09CBCB1E7E3}"/>
              </a:ext>
            </a:extLst>
          </p:cNvPr>
          <p:cNvSpPr/>
          <p:nvPr/>
        </p:nvSpPr>
        <p:spPr>
          <a:xfrm rot="20736431">
            <a:off x="5012083" y="178723"/>
            <a:ext cx="6533803" cy="6500553"/>
          </a:xfrm>
          <a:prstGeom prst="ellipse">
            <a:avLst/>
          </a:prstGeom>
          <a:gradFill flip="none" rotWithShape="1">
            <a:gsLst>
              <a:gs pos="0">
                <a:srgbClr val="0E3F6C"/>
              </a:gs>
              <a:gs pos="100000">
                <a:srgbClr val="42F4A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0C023464-3F91-3655-190C-0A7B107A151E}"/>
                  </a:ext>
                </a:extLst>
              </p:cNvPr>
              <p:cNvGraphicFramePr>
                <a:graphicFrameLocks noChangeAspect="1"/>
              </p:cNvGraphicFramePr>
              <p:nvPr>
                <p:extLst>
                  <p:ext uri="{D42A27DB-BD31-4B8C-83A1-F6EECF244321}">
                    <p14:modId xmlns:p14="http://schemas.microsoft.com/office/powerpoint/2010/main" val="98597986"/>
                  </p:ext>
                </p:extLst>
              </p:nvPr>
            </p:nvGraphicFramePr>
            <p:xfrm>
              <a:off x="4631964" y="987446"/>
              <a:ext cx="7294037" cy="4532587"/>
            </p:xfrm>
            <a:graphic>
              <a:graphicData uri="http://schemas.microsoft.com/office/drawing/2017/model3d">
                <am3d:model3d r:embed="rId2">
                  <am3d:spPr>
                    <a:xfrm>
                      <a:off x="0" y="0"/>
                      <a:ext cx="7294037" cy="4532587"/>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131555" ay="277935" az="1229635"/>
                    <am3d:postTrans dx="0" dy="0" dz="0"/>
                  </am3d:trans>
                  <am3d:raster rName="Office3DRenderer" rVer="16.0.8326">
                    <am3d:blip r:embed="rId3"/>
                  </am3d:raster>
                  <am3d:objViewport viewportSz="90270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0C023464-3F91-3655-190C-0A7B107A151E}"/>
                  </a:ext>
                </a:extLst>
              </p:cNvPr>
              <p:cNvPicPr>
                <a:picLocks noGrp="1" noRot="1" noChangeAspect="1" noMove="1" noResize="1" noEditPoints="1" noAdjustHandles="1" noChangeArrowheads="1" noChangeShapeType="1" noCrop="1"/>
              </p:cNvPicPr>
              <p:nvPr/>
            </p:nvPicPr>
            <p:blipFill>
              <a:blip r:embed="rId3"/>
              <a:stretch>
                <a:fillRect/>
              </a:stretch>
            </p:blipFill>
            <p:spPr>
              <a:xfrm>
                <a:off x="4631964" y="987446"/>
                <a:ext cx="7294037" cy="4532587"/>
              </a:xfrm>
              <a:prstGeom prst="rect">
                <a:avLst/>
              </a:prstGeom>
            </p:spPr>
          </p:pic>
        </mc:Fallback>
      </mc:AlternateContent>
      <p:sp>
        <p:nvSpPr>
          <p:cNvPr id="5" name="TextBox 4">
            <a:extLst>
              <a:ext uri="{FF2B5EF4-FFF2-40B4-BE49-F238E27FC236}">
                <a16:creationId xmlns:a16="http://schemas.microsoft.com/office/drawing/2014/main" id="{9FF26987-ABF8-D55A-8F25-1540F403C537}"/>
              </a:ext>
            </a:extLst>
          </p:cNvPr>
          <p:cNvSpPr txBox="1"/>
          <p:nvPr/>
        </p:nvSpPr>
        <p:spPr>
          <a:xfrm>
            <a:off x="0" y="0"/>
            <a:ext cx="7398328" cy="369332"/>
          </a:xfrm>
          <a:prstGeom prst="rect">
            <a:avLst/>
          </a:prstGeom>
          <a:noFill/>
        </p:spPr>
        <p:txBody>
          <a:bodyPr wrap="square" rtlCol="0">
            <a:spAutoFit/>
          </a:bodyPr>
          <a:lstStyle/>
          <a:p>
            <a:r>
              <a:rPr lang="en-US" dirty="0">
                <a:solidFill>
                  <a:schemeClr val="bg1">
                    <a:lumMod val="65000"/>
                  </a:schemeClr>
                </a:solidFill>
                <a:latin typeface="Arial" panose="020B0604020202020204" pitchFamily="34" charset="0"/>
                <a:cs typeface="Arial" panose="020B0604020202020204" pitchFamily="34" charset="0"/>
              </a:rPr>
              <a:t>Urvi Jain, Cesar Briones, Aditya Mathur, Zeki Sert</a:t>
            </a:r>
          </a:p>
        </p:txBody>
      </p:sp>
    </p:spTree>
    <p:extLst>
      <p:ext uri="{BB962C8B-B14F-4D97-AF65-F5344CB8AC3E}">
        <p14:creationId xmlns:p14="http://schemas.microsoft.com/office/powerpoint/2010/main" val="312105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afterEffect">
                                  <p:stCondLst>
                                    <p:cond delay="0"/>
                                  </p:stCondLst>
                                  <p:childTnLst>
                                    <p:anim calcmode="lin" valueType="num">
                                      <p:cBhvr additive="sum">
                                        <p:cTn id="6" dur="8000" fill="hold"/>
                                        <p:tgtEl>
                                          <p:spTgt spid="11"/>
                                        </p:tgtEl>
                                        <p:attrNameLst>
                                          <p:attrName>3d.view.rotation.y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Business </a:t>
            </a:r>
            <a:r>
              <a:rPr lang="en-US" sz="8000" dirty="0">
                <a:latin typeface="Metrik Trial Black" panose="00000A00000000000000" pitchFamily="50" charset="0"/>
              </a:rPr>
              <a:t>Model</a:t>
            </a:r>
          </a:p>
        </p:txBody>
      </p:sp>
      <p:sp>
        <p:nvSpPr>
          <p:cNvPr id="2" name="Subtitle 2">
            <a:extLst>
              <a:ext uri="{FF2B5EF4-FFF2-40B4-BE49-F238E27FC236}">
                <a16:creationId xmlns:a16="http://schemas.microsoft.com/office/drawing/2014/main" id="{36B1CC4D-7B3D-E0B0-1AEA-2696E79E8708}"/>
              </a:ext>
            </a:extLst>
          </p:cNvPr>
          <p:cNvSpPr txBox="1">
            <a:spLocks/>
          </p:cNvSpPr>
          <p:nvPr/>
        </p:nvSpPr>
        <p:spPr>
          <a:xfrm>
            <a:off x="945199" y="1988748"/>
            <a:ext cx="4383721" cy="4137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How we make profit:</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Product sales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Monthly Subscriptions to Navi+ </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Accessories and customization</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Selling locational Data</a:t>
            </a:r>
          </a:p>
        </p:txBody>
      </p:sp>
      <p:sp>
        <p:nvSpPr>
          <p:cNvPr id="3" name="Subtitle 2">
            <a:extLst>
              <a:ext uri="{FF2B5EF4-FFF2-40B4-BE49-F238E27FC236}">
                <a16:creationId xmlns:a16="http://schemas.microsoft.com/office/drawing/2014/main" id="{C0C36CB0-000B-8B8A-CEDE-CDC5D17BD5E9}"/>
              </a:ext>
            </a:extLst>
          </p:cNvPr>
          <p:cNvSpPr txBox="1">
            <a:spLocks/>
          </p:cNvSpPr>
          <p:nvPr/>
        </p:nvSpPr>
        <p:spPr>
          <a:xfrm>
            <a:off x="6665279" y="1988748"/>
            <a:ext cx="4383721" cy="4137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NOT</a:t>
            </a:r>
            <a:r>
              <a:rPr lang="en-US" b="1" dirty="0">
                <a:latin typeface="Inter Medium" panose="02000603000000020004" pitchFamily="50" charset="0"/>
                <a:ea typeface="Inter Medium" panose="02000603000000020004" pitchFamily="50" charset="0"/>
                <a:cs typeface="Inter Medium" panose="02000603000000020004" pitchFamily="50" charset="0"/>
              </a:rPr>
              <a:t> how we make profit:</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Selling user data</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Mandatory app subscription</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Hidden usage fees</a:t>
            </a:r>
          </a:p>
        </p:txBody>
      </p:sp>
    </p:spTree>
    <p:extLst>
      <p:ext uri="{BB962C8B-B14F-4D97-AF65-F5344CB8AC3E}">
        <p14:creationId xmlns:p14="http://schemas.microsoft.com/office/powerpoint/2010/main" val="827910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398E5D-DDD0-707F-FAD3-99B82807A611}"/>
              </a:ext>
            </a:extLst>
          </p:cNvPr>
          <p:cNvSpPr txBox="1">
            <a:spLocks/>
          </p:cNvSpPr>
          <p:nvPr/>
        </p:nvSpPr>
        <p:spPr>
          <a:xfrm>
            <a:off x="457199" y="0"/>
            <a:ext cx="10798233"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Technical </a:t>
            </a:r>
            <a:r>
              <a:rPr lang="en-US" sz="8000" dirty="0">
                <a:latin typeface="Metrik Trial Black" panose="00000A00000000000000" pitchFamily="50" charset="0"/>
              </a:rPr>
              <a:t>Challenges</a:t>
            </a:r>
          </a:p>
        </p:txBody>
      </p:sp>
      <p:sp>
        <p:nvSpPr>
          <p:cNvPr id="2" name="Subtitle 2">
            <a:extLst>
              <a:ext uri="{FF2B5EF4-FFF2-40B4-BE49-F238E27FC236}">
                <a16:creationId xmlns:a16="http://schemas.microsoft.com/office/drawing/2014/main" id="{36B1CC4D-7B3D-E0B0-1AEA-2696E79E8708}"/>
              </a:ext>
            </a:extLst>
          </p:cNvPr>
          <p:cNvSpPr txBox="1">
            <a:spLocks/>
          </p:cNvSpPr>
          <p:nvPr/>
        </p:nvSpPr>
        <p:spPr>
          <a:xfrm>
            <a:off x="307571" y="1988748"/>
            <a:ext cx="5433434" cy="41377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Technical Challenges: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Integrating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Google Cloud </a:t>
            </a:r>
            <a:r>
              <a:rPr lang="en-US" dirty="0">
                <a:latin typeface="Inter Medium" panose="02000603000000020004" pitchFamily="50" charset="0"/>
                <a:ea typeface="Inter Medium" panose="02000603000000020004" pitchFamily="50" charset="0"/>
                <a:cs typeface="Inter Medium" panose="02000603000000020004" pitchFamily="50" charset="0"/>
              </a:rPr>
              <a:t>to depict image contents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Creating an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ergonomic and cost effective </a:t>
            </a:r>
            <a:r>
              <a:rPr lang="en-US" dirty="0">
                <a:latin typeface="Inter Medium" panose="02000603000000020004" pitchFamily="50" charset="0"/>
                <a:ea typeface="Inter Medium" panose="02000603000000020004" pitchFamily="50" charset="0"/>
                <a:cs typeface="Inter Medium" panose="02000603000000020004" pitchFamily="50" charset="0"/>
              </a:rPr>
              <a:t>product design </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Designing a beautiful and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accessible</a:t>
            </a:r>
            <a:r>
              <a:rPr lang="en-US" dirty="0">
                <a:latin typeface="Inter Medium" panose="02000603000000020004" pitchFamily="50" charset="0"/>
                <a:ea typeface="Inter Medium" panose="02000603000000020004" pitchFamily="50" charset="0"/>
                <a:cs typeface="Inter Medium" panose="02000603000000020004" pitchFamily="50" charset="0"/>
              </a:rPr>
              <a:t> front end</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Dividing image </a:t>
            </a:r>
            <a:r>
              <a:rPr lang="en-US" dirty="0">
                <a:latin typeface="Inter Medium" panose="02000603000000020004" pitchFamily="50" charset="0"/>
                <a:ea typeface="Inter Medium" panose="02000603000000020004" pitchFamily="50" charset="0"/>
                <a:cs typeface="Inter Medium" panose="02000603000000020004" pitchFamily="50" charset="0"/>
              </a:rPr>
              <a:t>into sections to analyze </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Arduino</a:t>
            </a:r>
            <a:r>
              <a:rPr lang="en-US" dirty="0">
                <a:latin typeface="Inter Medium" panose="02000603000000020004" pitchFamily="50" charset="0"/>
                <a:ea typeface="Inter Medium" panose="02000603000000020004" pitchFamily="50" charset="0"/>
                <a:cs typeface="Inter Medium" panose="02000603000000020004" pitchFamily="50" charset="0"/>
              </a:rPr>
              <a:t> camera integration</a:t>
            </a:r>
          </a:p>
        </p:txBody>
      </p:sp>
      <p:sp>
        <p:nvSpPr>
          <p:cNvPr id="4" name="Subtitle 2">
            <a:extLst>
              <a:ext uri="{FF2B5EF4-FFF2-40B4-BE49-F238E27FC236}">
                <a16:creationId xmlns:a16="http://schemas.microsoft.com/office/drawing/2014/main" id="{EF8E4E4E-4FFA-4DFA-E5A1-683AE8E02C00}"/>
              </a:ext>
            </a:extLst>
          </p:cNvPr>
          <p:cNvSpPr txBox="1">
            <a:spLocks/>
          </p:cNvSpPr>
          <p:nvPr/>
        </p:nvSpPr>
        <p:spPr>
          <a:xfrm>
            <a:off x="6096000" y="1988748"/>
            <a:ext cx="5924204" cy="41377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Creative Solutions: </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Integrating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Arduino</a:t>
            </a:r>
            <a:r>
              <a:rPr lang="en-US" dirty="0">
                <a:latin typeface="Inter Medium" panose="02000603000000020004" pitchFamily="50" charset="0"/>
                <a:ea typeface="Inter Medium" panose="02000603000000020004" pitchFamily="50" charset="0"/>
                <a:cs typeface="Inter Medium" panose="02000603000000020004" pitchFamily="50" charset="0"/>
              </a:rPr>
              <a:t> camera module as a cost effective camera</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Implementing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Google Cloud </a:t>
            </a:r>
            <a:r>
              <a:rPr lang="en-US" dirty="0">
                <a:latin typeface="Inter Medium" panose="02000603000000020004" pitchFamily="50" charset="0"/>
                <a:ea typeface="Inter Medium" panose="02000603000000020004" pitchFamily="50" charset="0"/>
                <a:cs typeface="Inter Medium" panose="02000603000000020004" pitchFamily="50" charset="0"/>
              </a:rPr>
              <a:t>text to speech API for a natural sounding voice </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Using </a:t>
            </a: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artificial intelligence </a:t>
            </a:r>
            <a:r>
              <a:rPr lang="en-US" dirty="0">
                <a:latin typeface="Inter Medium" panose="02000603000000020004" pitchFamily="50" charset="0"/>
                <a:ea typeface="Inter Medium" panose="02000603000000020004" pitchFamily="50" charset="0"/>
                <a:cs typeface="Inter Medium" panose="02000603000000020004" pitchFamily="50" charset="0"/>
              </a:rPr>
              <a:t>to depict image contents </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Gamification</a:t>
            </a:r>
            <a:r>
              <a:rPr lang="en-US" dirty="0">
                <a:latin typeface="Inter Medium" panose="02000603000000020004" pitchFamily="50" charset="0"/>
                <a:ea typeface="Inter Medium" panose="02000603000000020004" pitchFamily="50" charset="0"/>
                <a:cs typeface="Inter Medium" panose="02000603000000020004" pitchFamily="50" charset="0"/>
              </a:rPr>
              <a:t> of the app to incentivize users to contribute</a:t>
            </a:r>
          </a:p>
        </p:txBody>
      </p:sp>
    </p:spTree>
    <p:extLst>
      <p:ext uri="{BB962C8B-B14F-4D97-AF65-F5344CB8AC3E}">
        <p14:creationId xmlns:p14="http://schemas.microsoft.com/office/powerpoint/2010/main" val="398781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6ECD0-9AAF-43AC-59AB-34EC25874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
            <a:ext cx="12120880" cy="8564879"/>
          </a:xfrm>
          <a:prstGeom prst="rect">
            <a:avLst/>
          </a:prstGeom>
        </p:spPr>
      </p:pic>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Thank </a:t>
            </a:r>
            <a:r>
              <a:rPr lang="en-US" sz="8000" dirty="0">
                <a:latin typeface="Metrik Trial Black" panose="00000A00000000000000" pitchFamily="50" charset="0"/>
              </a:rPr>
              <a:t>You</a:t>
            </a:r>
          </a:p>
        </p:txBody>
      </p:sp>
    </p:spTree>
    <p:extLst>
      <p:ext uri="{BB962C8B-B14F-4D97-AF65-F5344CB8AC3E}">
        <p14:creationId xmlns:p14="http://schemas.microsoft.com/office/powerpoint/2010/main" val="291564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60D0-3BA6-88B5-1AC8-DAF95F597F0F}"/>
              </a:ext>
            </a:extLst>
          </p:cNvPr>
          <p:cNvSpPr>
            <a:spLocks noGrp="1"/>
          </p:cNvSpPr>
          <p:nvPr>
            <p:ph type="ctrTitle"/>
          </p:nvPr>
        </p:nvSpPr>
        <p:spPr>
          <a:xfrm>
            <a:off x="-16338" y="0"/>
            <a:ext cx="6273049" cy="1622889"/>
          </a:xfrm>
        </p:spPr>
        <p:txBody>
          <a:bodyPr>
            <a:normAutofit/>
          </a:bodyPr>
          <a:lstStyle/>
          <a:p>
            <a:r>
              <a:rPr lang="en-US" sz="8000" dirty="0">
                <a:solidFill>
                  <a:srgbClr val="19C175"/>
                </a:solidFill>
                <a:latin typeface="Metrik Trial Black" panose="00000A00000000000000" pitchFamily="50" charset="0"/>
              </a:rPr>
              <a:t>Our </a:t>
            </a:r>
            <a:r>
              <a:rPr lang="en-US" sz="8000" dirty="0">
                <a:latin typeface="Metrik Trial Black" panose="00000A00000000000000" pitchFamily="50" charset="0"/>
              </a:rPr>
              <a:t>Mission</a:t>
            </a:r>
          </a:p>
        </p:txBody>
      </p:sp>
      <p:sp>
        <p:nvSpPr>
          <p:cNvPr id="8" name="TextBox 7">
            <a:extLst>
              <a:ext uri="{FF2B5EF4-FFF2-40B4-BE49-F238E27FC236}">
                <a16:creationId xmlns:a16="http://schemas.microsoft.com/office/drawing/2014/main" id="{9FC65447-626C-6AB3-B5AC-F4CD4268D472}"/>
              </a:ext>
            </a:extLst>
          </p:cNvPr>
          <p:cNvSpPr txBox="1"/>
          <p:nvPr/>
        </p:nvSpPr>
        <p:spPr>
          <a:xfrm>
            <a:off x="383636" y="1562566"/>
            <a:ext cx="11198764" cy="1631216"/>
          </a:xfrm>
          <a:prstGeom prst="rect">
            <a:avLst/>
          </a:prstGeom>
          <a:noFill/>
        </p:spPr>
        <p:txBody>
          <a:bodyPr wrap="square" rtlCol="0">
            <a:spAutoFit/>
          </a:bodyPr>
          <a:lstStyle/>
          <a:p>
            <a:r>
              <a:rPr lang="en-US" sz="2000" b="0" i="0" dirty="0">
                <a:effectLst/>
                <a:latin typeface="Inter Medium" panose="02000603000000020004" pitchFamily="50" charset="0"/>
                <a:ea typeface="Inter Medium" panose="02000603000000020004" pitchFamily="50" charset="0"/>
                <a:cs typeface="Inter Medium" panose="02000603000000020004" pitchFamily="50" charset="0"/>
              </a:rPr>
              <a:t>At </a:t>
            </a:r>
            <a:r>
              <a:rPr lang="en-US" sz="2000" b="0" i="0" dirty="0" err="1">
                <a:effectLst/>
                <a:latin typeface="Inter Medium" panose="02000603000000020004" pitchFamily="50" charset="0"/>
                <a:ea typeface="Inter Medium" panose="02000603000000020004" pitchFamily="50" charset="0"/>
                <a:cs typeface="Inter Medium" panose="02000603000000020004" pitchFamily="50" charset="0"/>
              </a:rPr>
              <a:t>NaviGaze</a:t>
            </a:r>
            <a:r>
              <a:rPr lang="en-US" sz="2000" b="0" i="0" dirty="0">
                <a:effectLst/>
                <a:latin typeface="Inter Medium" panose="02000603000000020004" pitchFamily="50" charset="0"/>
                <a:ea typeface="Inter Medium" panose="02000603000000020004" pitchFamily="50" charset="0"/>
                <a:cs typeface="Inter Medium" panose="02000603000000020004" pitchFamily="50" charset="0"/>
              </a:rPr>
              <a:t> our mission is to empower and enhance the lives of visually impaired individuals by providing innovative, accessible, and reliable smart glasses. We are dedicated to harnessing the power of crowd learning and AI technology to create an inclusive world that breaks down barriers and fosters independence, confidence, and connectivity for our users.</a:t>
            </a:r>
            <a:endParaRPr lang="en-US" sz="2000" dirty="0">
              <a:latin typeface="Inter Medium" panose="02000603000000020004" pitchFamily="50" charset="0"/>
              <a:ea typeface="Inter Medium" panose="02000603000000020004" pitchFamily="50" charset="0"/>
              <a:cs typeface="Inter Medium" panose="02000603000000020004" pitchFamily="50" charset="0"/>
            </a:endParaRP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62B4FEDB-E5F4-8900-BBBC-083F333E6608}"/>
                  </a:ext>
                </a:extLst>
              </p:cNvPr>
              <p:cNvGraphicFramePr>
                <a:graphicFrameLocks noChangeAspect="1"/>
              </p:cNvGraphicFramePr>
              <p:nvPr>
                <p:extLst>
                  <p:ext uri="{D42A27DB-BD31-4B8C-83A1-F6EECF244321}">
                    <p14:modId xmlns:p14="http://schemas.microsoft.com/office/powerpoint/2010/main" val="65778860"/>
                  </p:ext>
                </p:extLst>
              </p:nvPr>
            </p:nvGraphicFramePr>
            <p:xfrm>
              <a:off x="706767" y="4042392"/>
              <a:ext cx="3233930" cy="1142377"/>
            </p:xfrm>
            <a:graphic>
              <a:graphicData uri="http://schemas.microsoft.com/office/drawing/2017/model3d">
                <am3d:model3d r:embed="rId2">
                  <am3d:spPr>
                    <a:xfrm>
                      <a:off x="0" y="0"/>
                      <a:ext cx="3233930" cy="1142377"/>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16200000"/>
                    <am3d:postTrans dx="0" dy="0" dz="0"/>
                  </am3d:trans>
                  <am3d:raster rName="Office3DRenderer" rVer="16.0.8326">
                    <am3d:blip r:embed="rId3"/>
                  </am3d:raster>
                  <am3d:objViewport viewportSz="386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62B4FEDB-E5F4-8900-BBBC-083F333E6608}"/>
                  </a:ext>
                </a:extLst>
              </p:cNvPr>
              <p:cNvPicPr>
                <a:picLocks noGrp="1" noRot="1" noChangeAspect="1" noMove="1" noResize="1" noEditPoints="1" noAdjustHandles="1" noChangeArrowheads="1" noChangeShapeType="1" noCrop="1"/>
              </p:cNvPicPr>
              <p:nvPr/>
            </p:nvPicPr>
            <p:blipFill>
              <a:blip r:embed="rId3"/>
              <a:stretch>
                <a:fillRect/>
              </a:stretch>
            </p:blipFill>
            <p:spPr>
              <a:xfrm>
                <a:off x="706767" y="4042392"/>
                <a:ext cx="3233930" cy="11423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3977FB05-DCD8-EE70-BF5E-8B64D8163993}"/>
                  </a:ext>
                </a:extLst>
              </p:cNvPr>
              <p:cNvGraphicFramePr>
                <a:graphicFrameLocks noChangeAspect="1"/>
              </p:cNvGraphicFramePr>
              <p:nvPr>
                <p:extLst>
                  <p:ext uri="{D42A27DB-BD31-4B8C-83A1-F6EECF244321}">
                    <p14:modId xmlns:p14="http://schemas.microsoft.com/office/powerpoint/2010/main" val="3862609473"/>
                  </p:ext>
                </p:extLst>
              </p:nvPr>
            </p:nvGraphicFramePr>
            <p:xfrm>
              <a:off x="2222861" y="5380228"/>
              <a:ext cx="3435671" cy="1202311"/>
            </p:xfrm>
            <a:graphic>
              <a:graphicData uri="http://schemas.microsoft.com/office/drawing/2017/model3d">
                <am3d:model3d r:embed="rId4">
                  <am3d:spPr>
                    <a:xfrm>
                      <a:off x="0" y="0"/>
                      <a:ext cx="3435671" cy="1202311"/>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16200000"/>
                    <am3d:postTrans dx="0" dy="0" dz="0"/>
                  </am3d:trans>
                  <am3d:raster rName="Office3DRenderer" rVer="16.0.8326">
                    <am3d:blip r:embed="rId5"/>
                  </am3d:raster>
                  <am3d:objViewport viewportSz="41018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3977FB05-DCD8-EE70-BF5E-8B64D8163993}"/>
                  </a:ext>
                </a:extLst>
              </p:cNvPr>
              <p:cNvPicPr>
                <a:picLocks noGrp="1" noRot="1" noChangeAspect="1" noMove="1" noResize="1" noEditPoints="1" noAdjustHandles="1" noChangeArrowheads="1" noChangeShapeType="1" noCrop="1"/>
              </p:cNvPicPr>
              <p:nvPr/>
            </p:nvPicPr>
            <p:blipFill>
              <a:blip r:embed="rId5"/>
              <a:stretch>
                <a:fillRect/>
              </a:stretch>
            </p:blipFill>
            <p:spPr>
              <a:xfrm>
                <a:off x="2222861" y="5380228"/>
                <a:ext cx="3435671" cy="12023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D3E1ADA3-BB42-3317-A0EB-FD6F069D3CC8}"/>
                  </a:ext>
                </a:extLst>
              </p:cNvPr>
              <p:cNvGraphicFramePr>
                <a:graphicFrameLocks noChangeAspect="1"/>
              </p:cNvGraphicFramePr>
              <p:nvPr>
                <p:extLst>
                  <p:ext uri="{D42A27DB-BD31-4B8C-83A1-F6EECF244321}">
                    <p14:modId xmlns:p14="http://schemas.microsoft.com/office/powerpoint/2010/main" val="1714727703"/>
                  </p:ext>
                </p:extLst>
              </p:nvPr>
            </p:nvGraphicFramePr>
            <p:xfrm>
              <a:off x="4433032" y="4031027"/>
              <a:ext cx="3330355" cy="1165105"/>
            </p:xfrm>
            <a:graphic>
              <a:graphicData uri="http://schemas.microsoft.com/office/drawing/2017/model3d">
                <am3d:model3d r:embed="rId6">
                  <am3d:spPr>
                    <a:xfrm>
                      <a:off x="0" y="0"/>
                      <a:ext cx="3330355" cy="1165105"/>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16200000"/>
                    <am3d:postTrans dx="0" dy="0" dz="0"/>
                  </am3d:trans>
                  <am3d:raster rName="Office3DRenderer" rVer="16.0.8326">
                    <am3d:blip r:embed="rId7"/>
                  </am3d:raster>
                  <am3d:objViewport viewportSz="3974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D3E1ADA3-BB42-3317-A0EB-FD6F069D3CC8}"/>
                  </a:ext>
                </a:extLst>
              </p:cNvPr>
              <p:cNvPicPr>
                <a:picLocks noGrp="1" noRot="1" noChangeAspect="1" noMove="1" noResize="1" noEditPoints="1" noAdjustHandles="1" noChangeArrowheads="1" noChangeShapeType="1" noCrop="1"/>
              </p:cNvPicPr>
              <p:nvPr/>
            </p:nvPicPr>
            <p:blipFill>
              <a:blip r:embed="rId7"/>
              <a:stretch>
                <a:fillRect/>
              </a:stretch>
            </p:blipFill>
            <p:spPr>
              <a:xfrm>
                <a:off x="4433032" y="4031027"/>
                <a:ext cx="3330355" cy="11651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F21468A5-04B9-BF8F-86DC-0DB08EFAF145}"/>
                  </a:ext>
                </a:extLst>
              </p:cNvPr>
              <p:cNvGraphicFramePr>
                <a:graphicFrameLocks noChangeAspect="1"/>
              </p:cNvGraphicFramePr>
              <p:nvPr>
                <p:extLst>
                  <p:ext uri="{D42A27DB-BD31-4B8C-83A1-F6EECF244321}">
                    <p14:modId xmlns:p14="http://schemas.microsoft.com/office/powerpoint/2010/main" val="3902488410"/>
                  </p:ext>
                </p:extLst>
              </p:nvPr>
            </p:nvGraphicFramePr>
            <p:xfrm>
              <a:off x="6283919" y="5461003"/>
              <a:ext cx="3330354" cy="1165106"/>
            </p:xfrm>
            <a:graphic>
              <a:graphicData uri="http://schemas.microsoft.com/office/drawing/2017/model3d">
                <am3d:model3d r:embed="rId8">
                  <am3d:spPr>
                    <a:xfrm>
                      <a:off x="0" y="0"/>
                      <a:ext cx="3330354" cy="1165106"/>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16200000"/>
                    <am3d:postTrans dx="0" dy="0" dz="0"/>
                  </am3d:trans>
                  <am3d:raster rName="Office3DRenderer" rVer="16.0.8326">
                    <am3d:blip r:embed="rId9"/>
                  </am3d:raster>
                  <am3d:objViewport viewportSz="3974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F21468A5-04B9-BF8F-86DC-0DB08EFAF145}"/>
                  </a:ext>
                </a:extLst>
              </p:cNvPr>
              <p:cNvPicPr>
                <a:picLocks noGrp="1" noRot="1" noChangeAspect="1" noMove="1" noResize="1" noEditPoints="1" noAdjustHandles="1" noChangeArrowheads="1" noChangeShapeType="1" noCrop="1"/>
              </p:cNvPicPr>
              <p:nvPr/>
            </p:nvPicPr>
            <p:blipFill>
              <a:blip r:embed="rId9"/>
              <a:stretch>
                <a:fillRect/>
              </a:stretch>
            </p:blipFill>
            <p:spPr>
              <a:xfrm>
                <a:off x="6283919" y="5461003"/>
                <a:ext cx="3330354" cy="11651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00635B51-3241-1BFD-5E24-2F34F3F319B6}"/>
                  </a:ext>
                </a:extLst>
              </p:cNvPr>
              <p:cNvGraphicFramePr>
                <a:graphicFrameLocks noChangeAspect="1"/>
              </p:cNvGraphicFramePr>
              <p:nvPr>
                <p:extLst>
                  <p:ext uri="{D42A27DB-BD31-4B8C-83A1-F6EECF244321}">
                    <p14:modId xmlns:p14="http://schemas.microsoft.com/office/powerpoint/2010/main" val="4154017375"/>
                  </p:ext>
                </p:extLst>
              </p:nvPr>
            </p:nvGraphicFramePr>
            <p:xfrm>
              <a:off x="8255722" y="4109773"/>
              <a:ext cx="3187750" cy="1125338"/>
            </p:xfrm>
            <a:graphic>
              <a:graphicData uri="http://schemas.microsoft.com/office/drawing/2017/model3d">
                <am3d:model3d r:embed="rId10">
                  <am3d:spPr>
                    <a:xfrm>
                      <a:off x="0" y="0"/>
                      <a:ext cx="3187750" cy="1125338"/>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16200000"/>
                    <am3d:postTrans dx="0" dy="0" dz="0"/>
                  </am3d:trans>
                  <am3d:raster rName="Office3DRenderer" rVer="16.0.8326">
                    <am3d:blip r:embed="rId11"/>
                  </am3d:raster>
                  <am3d:objViewport viewportSz="38392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00635B51-3241-1BFD-5E24-2F34F3F319B6}"/>
                  </a:ext>
                </a:extLst>
              </p:cNvPr>
              <p:cNvPicPr>
                <a:picLocks noGrp="1" noRot="1" noChangeAspect="1" noMove="1" noResize="1" noEditPoints="1" noAdjustHandles="1" noChangeArrowheads="1" noChangeShapeType="1" noCrop="1"/>
              </p:cNvPicPr>
              <p:nvPr/>
            </p:nvPicPr>
            <p:blipFill>
              <a:blip r:embed="rId11"/>
              <a:stretch>
                <a:fillRect/>
              </a:stretch>
            </p:blipFill>
            <p:spPr>
              <a:xfrm>
                <a:off x="8255722" y="4109773"/>
                <a:ext cx="3187750" cy="1125338"/>
              </a:xfrm>
              <a:prstGeom prst="rect">
                <a:avLst/>
              </a:prstGeom>
            </p:spPr>
          </p:pic>
        </mc:Fallback>
      </mc:AlternateContent>
    </p:spTree>
    <p:extLst>
      <p:ext uri="{BB962C8B-B14F-4D97-AF65-F5344CB8AC3E}">
        <p14:creationId xmlns:p14="http://schemas.microsoft.com/office/powerpoint/2010/main" val="382212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FF0364-66AF-AE3F-CD96-BE77030BAEFC}"/>
              </a:ext>
            </a:extLst>
          </p:cNvPr>
          <p:cNvSpPr txBox="1">
            <a:spLocks/>
          </p:cNvSpPr>
          <p:nvPr/>
        </p:nvSpPr>
        <p:spPr>
          <a:xfrm>
            <a:off x="152400" y="21790"/>
            <a:ext cx="1219200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Challenges </a:t>
            </a:r>
            <a:r>
              <a:rPr lang="en-US" sz="8000" dirty="0">
                <a:latin typeface="Metrik Trial Black" panose="00000A00000000000000" pitchFamily="50" charset="0"/>
              </a:rPr>
              <a:t>Compared</a:t>
            </a:r>
          </a:p>
        </p:txBody>
      </p:sp>
      <p:sp>
        <p:nvSpPr>
          <p:cNvPr id="6" name="Subtitle 2">
            <a:extLst>
              <a:ext uri="{FF2B5EF4-FFF2-40B4-BE49-F238E27FC236}">
                <a16:creationId xmlns:a16="http://schemas.microsoft.com/office/drawing/2014/main" id="{B0F06D84-04E3-7329-F6D9-FEFA438534B2}"/>
              </a:ext>
            </a:extLst>
          </p:cNvPr>
          <p:cNvSpPr txBox="1">
            <a:spLocks/>
          </p:cNvSpPr>
          <p:nvPr/>
        </p:nvSpPr>
        <p:spPr>
          <a:xfrm>
            <a:off x="780202" y="2344348"/>
            <a:ext cx="4383721" cy="41377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White Canes: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Limited Range and Information</a:t>
            </a:r>
          </a:p>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Guide Dogs: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Expensive and difficult maintenance </a:t>
            </a:r>
          </a:p>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GPS Navigation Apps: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Limited to outdoor spaces</a:t>
            </a:r>
          </a:p>
          <a:p>
            <a:pPr marL="0" indent="0" algn="ctr">
              <a:buNone/>
            </a:pPr>
            <a:r>
              <a:rPr lang="en-US" b="1" dirty="0">
                <a:latin typeface="Inter Medium" panose="02000603000000020004" pitchFamily="50" charset="0"/>
                <a:ea typeface="Inter Medium" panose="02000603000000020004" pitchFamily="50" charset="0"/>
                <a:cs typeface="Inter Medium" panose="02000603000000020004" pitchFamily="50" charset="0"/>
              </a:rPr>
              <a:t>Other devices:</a:t>
            </a:r>
          </a:p>
          <a:p>
            <a:pPr algn="ctr"/>
            <a:r>
              <a:rPr lang="en-US" dirty="0">
                <a:latin typeface="Inter Medium" panose="02000603000000020004" pitchFamily="50" charset="0"/>
                <a:ea typeface="Inter Medium" panose="02000603000000020004" pitchFamily="50" charset="0"/>
                <a:cs typeface="Inter Medium" panose="02000603000000020004" pitchFamily="50" charset="0"/>
              </a:rPr>
              <a:t>Limited Customization</a:t>
            </a:r>
          </a:p>
        </p:txBody>
      </p:sp>
      <p:sp>
        <p:nvSpPr>
          <p:cNvPr id="7" name="Subtitle 2">
            <a:extLst>
              <a:ext uri="{FF2B5EF4-FFF2-40B4-BE49-F238E27FC236}">
                <a16:creationId xmlns:a16="http://schemas.microsoft.com/office/drawing/2014/main" id="{6CEB49DB-E52F-67AC-D00F-4EE67BDDB44D}"/>
              </a:ext>
            </a:extLst>
          </p:cNvPr>
          <p:cNvSpPr txBox="1">
            <a:spLocks/>
          </p:cNvSpPr>
          <p:nvPr/>
        </p:nvSpPr>
        <p:spPr>
          <a:xfrm>
            <a:off x="780202" y="1757131"/>
            <a:ext cx="4383721" cy="4747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latin typeface="Metrik Trial Black" panose="00000A00000000000000" pitchFamily="50" charset="0"/>
              </a:rPr>
              <a:t>Traditional VAD</a:t>
            </a:r>
            <a:endParaRPr lang="en-US" dirty="0">
              <a:latin typeface="Inter Medium" panose="02000603000000020004" pitchFamily="50" charset="0"/>
              <a:ea typeface="Inter Medium" panose="02000603000000020004" pitchFamily="50" charset="0"/>
              <a:cs typeface="Inter Medium" panose="02000603000000020004" pitchFamily="50" charset="0"/>
            </a:endParaRPr>
          </a:p>
        </p:txBody>
      </p:sp>
      <p:sp>
        <p:nvSpPr>
          <p:cNvPr id="8" name="Subtitle 2">
            <a:extLst>
              <a:ext uri="{FF2B5EF4-FFF2-40B4-BE49-F238E27FC236}">
                <a16:creationId xmlns:a16="http://schemas.microsoft.com/office/drawing/2014/main" id="{152FA61C-E801-7CBB-DA98-3D7C72FFC2EC}"/>
              </a:ext>
            </a:extLst>
          </p:cNvPr>
          <p:cNvSpPr txBox="1">
            <a:spLocks/>
          </p:cNvSpPr>
          <p:nvPr/>
        </p:nvSpPr>
        <p:spPr>
          <a:xfrm>
            <a:off x="6855882" y="1724039"/>
            <a:ext cx="4383721" cy="4747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solidFill>
                  <a:srgbClr val="19C175"/>
                </a:solidFill>
                <a:latin typeface="Metrik Trial Black" panose="00000A00000000000000" pitchFamily="50" charset="0"/>
                <a:ea typeface="Inter Medium" panose="02000603000000020004" pitchFamily="50" charset="0"/>
                <a:cs typeface="Inter Medium" panose="02000603000000020004" pitchFamily="50" charset="0"/>
              </a:rPr>
              <a:t>NaviGaze</a:t>
            </a:r>
            <a:endPar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endParaRPr>
          </a:p>
        </p:txBody>
      </p:sp>
      <p:sp>
        <p:nvSpPr>
          <p:cNvPr id="9" name="Subtitle 2">
            <a:extLst>
              <a:ext uri="{FF2B5EF4-FFF2-40B4-BE49-F238E27FC236}">
                <a16:creationId xmlns:a16="http://schemas.microsoft.com/office/drawing/2014/main" id="{A2E9BDBD-C4F1-5A14-BB92-253A56DAF5C4}"/>
              </a:ext>
            </a:extLst>
          </p:cNvPr>
          <p:cNvSpPr txBox="1">
            <a:spLocks/>
          </p:cNvSpPr>
          <p:nvPr/>
        </p:nvSpPr>
        <p:spPr>
          <a:xfrm>
            <a:off x="6855882" y="2344348"/>
            <a:ext cx="4383721" cy="4137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Low cost of entry </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High information and range provided</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Easy to maintain</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Outdoor and Indoor spaces</a:t>
            </a:r>
          </a:p>
          <a:p>
            <a:pPr algn="ctr"/>
            <a:r>
              <a:rPr lang="en-US" dirty="0">
                <a:solidFill>
                  <a:srgbClr val="19C175"/>
                </a:solidFill>
                <a:latin typeface="Inter Medium" panose="02000603000000020004" pitchFamily="50" charset="0"/>
                <a:ea typeface="Inter Medium" panose="02000603000000020004" pitchFamily="50" charset="0"/>
                <a:cs typeface="Inter Medium" panose="02000603000000020004" pitchFamily="50" charset="0"/>
              </a:rPr>
              <a:t>Customizable by user</a:t>
            </a: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19882906-0602-4B79-E303-8480651E8DD8}"/>
                  </a:ext>
                </a:extLst>
              </p:cNvPr>
              <p:cNvGraphicFramePr>
                <a:graphicFrameLocks noChangeAspect="1"/>
              </p:cNvGraphicFramePr>
              <p:nvPr>
                <p:extLst>
                  <p:ext uri="{D42A27DB-BD31-4B8C-83A1-F6EECF244321}">
                    <p14:modId xmlns:p14="http://schemas.microsoft.com/office/powerpoint/2010/main" val="3232365350"/>
                  </p:ext>
                </p:extLst>
              </p:nvPr>
            </p:nvGraphicFramePr>
            <p:xfrm>
              <a:off x="6387077" y="1238327"/>
              <a:ext cx="1611663" cy="1256713"/>
            </p:xfrm>
            <a:graphic>
              <a:graphicData uri="http://schemas.microsoft.com/office/drawing/2017/model3d">
                <am3d:model3d r:embed="rId2">
                  <am3d:spPr>
                    <a:xfrm>
                      <a:off x="0" y="0"/>
                      <a:ext cx="1611663" cy="1256713"/>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249180" ay="-257286" az="-990968"/>
                    <am3d:postTrans dx="0" dy="0" dz="0"/>
                  </am3d:trans>
                  <am3d:raster rName="Office3DRenderer" rVer="16.0.8326">
                    <am3d:blip r:embed="rId3"/>
                  </am3d:raster>
                  <am3d:objViewport viewportSz="19474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19882906-0602-4B79-E303-8480651E8DD8}"/>
                  </a:ext>
                </a:extLst>
              </p:cNvPr>
              <p:cNvPicPr>
                <a:picLocks noGrp="1" noRot="1" noChangeAspect="1" noMove="1" noResize="1" noEditPoints="1" noAdjustHandles="1" noChangeArrowheads="1" noChangeShapeType="1" noCrop="1"/>
              </p:cNvPicPr>
              <p:nvPr/>
            </p:nvPicPr>
            <p:blipFill>
              <a:blip r:embed="rId3"/>
              <a:stretch>
                <a:fillRect/>
              </a:stretch>
            </p:blipFill>
            <p:spPr>
              <a:xfrm>
                <a:off x="6387077" y="1238327"/>
                <a:ext cx="1611663" cy="1256713"/>
              </a:xfrm>
              <a:prstGeom prst="rect">
                <a:avLst/>
              </a:prstGeom>
            </p:spPr>
          </p:pic>
        </mc:Fallback>
      </mc:AlternateContent>
    </p:spTree>
    <p:extLst>
      <p:ext uri="{BB962C8B-B14F-4D97-AF65-F5344CB8AC3E}">
        <p14:creationId xmlns:p14="http://schemas.microsoft.com/office/powerpoint/2010/main" val="202742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60D0-3BA6-88B5-1AC8-DAF95F597F0F}"/>
              </a:ext>
            </a:extLst>
          </p:cNvPr>
          <p:cNvSpPr>
            <a:spLocks noGrp="1"/>
          </p:cNvSpPr>
          <p:nvPr>
            <p:ph type="ctrTitle"/>
          </p:nvPr>
        </p:nvSpPr>
        <p:spPr>
          <a:xfrm>
            <a:off x="0" y="21790"/>
            <a:ext cx="8194876" cy="1622889"/>
          </a:xfrm>
        </p:spPr>
        <p:txBody>
          <a:bodyPr>
            <a:normAutofit/>
          </a:bodyPr>
          <a:lstStyle/>
          <a:p>
            <a:r>
              <a:rPr lang="en-US" sz="8000" dirty="0">
                <a:solidFill>
                  <a:srgbClr val="19C175"/>
                </a:solidFill>
                <a:latin typeface="Metrik Trial Black" panose="00000A00000000000000" pitchFamily="50" charset="0"/>
              </a:rPr>
              <a:t>How </a:t>
            </a:r>
            <a:r>
              <a:rPr lang="en-US" sz="8000" dirty="0">
                <a:latin typeface="Metrik Trial Black" panose="00000A00000000000000" pitchFamily="50" charset="0"/>
              </a:rPr>
              <a:t>It Works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7B102DEE-1127-768B-D9AF-C7BB5811B344}"/>
                  </a:ext>
                </a:extLst>
              </p:cNvPr>
              <p:cNvGraphicFramePr>
                <a:graphicFrameLocks noChangeAspect="1"/>
              </p:cNvGraphicFramePr>
              <p:nvPr>
                <p:extLst>
                  <p:ext uri="{D42A27DB-BD31-4B8C-83A1-F6EECF244321}">
                    <p14:modId xmlns:p14="http://schemas.microsoft.com/office/powerpoint/2010/main" val="821194491"/>
                  </p:ext>
                </p:extLst>
              </p:nvPr>
            </p:nvGraphicFramePr>
            <p:xfrm>
              <a:off x="2643983" y="4469953"/>
              <a:ext cx="2560868" cy="1554812"/>
            </p:xfrm>
            <a:graphic>
              <a:graphicData uri="http://schemas.microsoft.com/office/drawing/2017/model3d">
                <am3d:model3d r:embed="rId2">
                  <am3d:spPr>
                    <a:xfrm>
                      <a:off x="0" y="0"/>
                      <a:ext cx="2560868" cy="1554812"/>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424242" ay="263772" az="840957"/>
                    <am3d:postTrans dx="0" dy="0" dz="0"/>
                  </am3d:trans>
                  <am3d:raster rName="Office3DRenderer" rVer="16.0.8326">
                    <am3d:blip r:embed="rId3"/>
                  </am3d:raster>
                  <am3d:objViewport viewportSz="31858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7B102DEE-1127-768B-D9AF-C7BB5811B344}"/>
                  </a:ext>
                </a:extLst>
              </p:cNvPr>
              <p:cNvPicPr>
                <a:picLocks noGrp="1" noRot="1" noChangeAspect="1" noMove="1" noResize="1" noEditPoints="1" noAdjustHandles="1" noChangeArrowheads="1" noChangeShapeType="1" noCrop="1"/>
              </p:cNvPicPr>
              <p:nvPr/>
            </p:nvPicPr>
            <p:blipFill>
              <a:blip r:embed="rId3"/>
              <a:stretch>
                <a:fillRect/>
              </a:stretch>
            </p:blipFill>
            <p:spPr>
              <a:xfrm>
                <a:off x="2643983" y="4469953"/>
                <a:ext cx="2560868" cy="155481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45BA991-E230-AE10-6672-706D75AAAADD}"/>
                  </a:ext>
                </a:extLst>
              </p:cNvPr>
              <p:cNvGraphicFramePr>
                <a:graphicFrameLocks noChangeAspect="1"/>
              </p:cNvGraphicFramePr>
              <p:nvPr>
                <p:extLst>
                  <p:ext uri="{D42A27DB-BD31-4B8C-83A1-F6EECF244321}">
                    <p14:modId xmlns:p14="http://schemas.microsoft.com/office/powerpoint/2010/main" val="261874845"/>
                  </p:ext>
                </p:extLst>
              </p:nvPr>
            </p:nvGraphicFramePr>
            <p:xfrm>
              <a:off x="8371841" y="3769330"/>
              <a:ext cx="1184616" cy="2255435"/>
            </p:xfrm>
            <a:graphic>
              <a:graphicData uri="http://schemas.microsoft.com/office/drawing/2017/model3d">
                <am3d:model3d r:embed="rId4">
                  <am3d:spPr>
                    <a:xfrm>
                      <a:off x="0" y="0"/>
                      <a:ext cx="1184616" cy="2255435"/>
                    </a:xfrm>
                    <a:prstGeom prst="rect">
                      <a:avLst/>
                    </a:prstGeom>
                  </am3d:spPr>
                  <am3d:camera>
                    <am3d:pos x="0" y="0" z="52418101"/>
                    <am3d:up dx="0" dy="36000000" dz="0"/>
                    <am3d:lookAt x="0" y="0" z="0"/>
                    <am3d:perspective fov="2700000"/>
                  </am3d:camera>
                  <am3d:trans>
                    <am3d:meterPerModelUnit n="10152" d="1000000"/>
                    <am3d:preTrans dx="-305912" dy="-17054578" dz="-680967"/>
                    <am3d:scale>
                      <am3d:sx n="1000000" d="1000000"/>
                      <am3d:sy n="1000000" d="1000000"/>
                      <am3d:sz n="1000000" d="1000000"/>
                    </am3d:scale>
                    <am3d:rot ax="-1288623" ay="-909072" az="352289"/>
                    <am3d:postTrans dx="0" dy="0" dz="0"/>
                  </am3d:trans>
                  <am3d:raster rName="Office3DRenderer" rVer="16.0.8326">
                    <am3d:blip r:embed="rId5"/>
                  </am3d:raster>
                  <am3d:objViewport viewportSz="25525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45BA991-E230-AE10-6672-706D75AAAADD}"/>
                  </a:ext>
                </a:extLst>
              </p:cNvPr>
              <p:cNvPicPr>
                <a:picLocks noGrp="1" noRot="1" noChangeAspect="1" noMove="1" noResize="1" noEditPoints="1" noAdjustHandles="1" noChangeArrowheads="1" noChangeShapeType="1" noCrop="1"/>
              </p:cNvPicPr>
              <p:nvPr/>
            </p:nvPicPr>
            <p:blipFill>
              <a:blip r:embed="rId5"/>
              <a:stretch>
                <a:fillRect/>
              </a:stretch>
            </p:blipFill>
            <p:spPr>
              <a:xfrm>
                <a:off x="8371841" y="3769330"/>
                <a:ext cx="1184616" cy="2255435"/>
              </a:xfrm>
              <a:prstGeom prst="rect">
                <a:avLst/>
              </a:prstGeom>
            </p:spPr>
          </p:pic>
        </mc:Fallback>
      </mc:AlternateContent>
      <p:pic>
        <p:nvPicPr>
          <p:cNvPr id="1026" name="Picture 2" descr="Products and Services | Google Cloud">
            <a:extLst>
              <a:ext uri="{FF2B5EF4-FFF2-40B4-BE49-F238E27FC236}">
                <a16:creationId xmlns:a16="http://schemas.microsoft.com/office/drawing/2014/main" id="{07BE174C-8939-E2DD-436B-9078B53F4A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540" y="1564767"/>
            <a:ext cx="3550920" cy="186423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Up-Down 9">
            <a:extLst>
              <a:ext uri="{FF2B5EF4-FFF2-40B4-BE49-F238E27FC236}">
                <a16:creationId xmlns:a16="http://schemas.microsoft.com/office/drawing/2014/main" id="{5A389E4A-5343-AA93-4DE4-D9E97E066653}"/>
              </a:ext>
            </a:extLst>
          </p:cNvPr>
          <p:cNvSpPr/>
          <p:nvPr/>
        </p:nvSpPr>
        <p:spPr>
          <a:xfrm rot="2913114">
            <a:off x="4383143" y="2903566"/>
            <a:ext cx="442409" cy="1423525"/>
          </a:xfrm>
          <a:prstGeom prst="upDownArrow">
            <a:avLst>
              <a:gd name="adj1" fmla="val 69147"/>
              <a:gd name="adj2" fmla="val 83628"/>
            </a:avLst>
          </a:prstGeom>
          <a:solidFill>
            <a:srgbClr val="42F4A3"/>
          </a:solidFill>
          <a:ln w="7620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6D7E9213-1C4C-DB87-EC21-392856100DC6}"/>
              </a:ext>
            </a:extLst>
          </p:cNvPr>
          <p:cNvSpPr/>
          <p:nvPr/>
        </p:nvSpPr>
        <p:spPr>
          <a:xfrm rot="8161230">
            <a:off x="7339943" y="2903564"/>
            <a:ext cx="442409" cy="1423525"/>
          </a:xfrm>
          <a:prstGeom prst="upDownArrow">
            <a:avLst>
              <a:gd name="adj1" fmla="val 69147"/>
              <a:gd name="adj2" fmla="val 83628"/>
            </a:avLst>
          </a:prstGeom>
          <a:solidFill>
            <a:srgbClr val="42F4A3"/>
          </a:solidFill>
          <a:ln w="7620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88EC122B-6B7F-9E53-C5E2-2D52A9AAFCFB}"/>
              </a:ext>
            </a:extLst>
          </p:cNvPr>
          <p:cNvSpPr/>
          <p:nvPr/>
        </p:nvSpPr>
        <p:spPr>
          <a:xfrm rot="5400000">
            <a:off x="6121253" y="4314392"/>
            <a:ext cx="442409" cy="1423525"/>
          </a:xfrm>
          <a:prstGeom prst="upDownArrow">
            <a:avLst>
              <a:gd name="adj1" fmla="val 69147"/>
              <a:gd name="adj2" fmla="val 83628"/>
            </a:avLst>
          </a:prstGeom>
          <a:solidFill>
            <a:srgbClr val="42F4A3"/>
          </a:solidFill>
          <a:ln w="7620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26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60D0-3BA6-88B5-1AC8-DAF95F597F0F}"/>
              </a:ext>
            </a:extLst>
          </p:cNvPr>
          <p:cNvSpPr>
            <a:spLocks noGrp="1"/>
          </p:cNvSpPr>
          <p:nvPr>
            <p:ph type="ctrTitle"/>
          </p:nvPr>
        </p:nvSpPr>
        <p:spPr>
          <a:xfrm>
            <a:off x="0" y="21790"/>
            <a:ext cx="8194876" cy="1622889"/>
          </a:xfrm>
        </p:spPr>
        <p:txBody>
          <a:bodyPr>
            <a:normAutofit/>
          </a:bodyPr>
          <a:lstStyle/>
          <a:p>
            <a:r>
              <a:rPr lang="en-US" sz="8000" dirty="0">
                <a:solidFill>
                  <a:srgbClr val="19C175"/>
                </a:solidFill>
                <a:latin typeface="Metrik Trial Black" panose="00000A00000000000000" pitchFamily="50" charset="0"/>
              </a:rPr>
              <a:t>How </a:t>
            </a:r>
            <a:r>
              <a:rPr lang="en-US" sz="8000" dirty="0">
                <a:latin typeface="Metrik Trial Black" panose="00000A00000000000000" pitchFamily="50" charset="0"/>
              </a:rPr>
              <a:t>It Works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7B102DEE-1127-768B-D9AF-C7BB5811B344}"/>
                  </a:ext>
                </a:extLst>
              </p:cNvPr>
              <p:cNvGraphicFramePr>
                <a:graphicFrameLocks noChangeAspect="1"/>
              </p:cNvGraphicFramePr>
              <p:nvPr>
                <p:extLst>
                  <p:ext uri="{D42A27DB-BD31-4B8C-83A1-F6EECF244321}">
                    <p14:modId xmlns:p14="http://schemas.microsoft.com/office/powerpoint/2010/main" val="280861174"/>
                  </p:ext>
                </p:extLst>
              </p:nvPr>
            </p:nvGraphicFramePr>
            <p:xfrm>
              <a:off x="510384" y="2392233"/>
              <a:ext cx="1431504" cy="869127"/>
            </p:xfrm>
            <a:graphic>
              <a:graphicData uri="http://schemas.microsoft.com/office/drawing/2017/model3d">
                <am3d:model3d r:embed="rId2">
                  <am3d:spPr>
                    <a:xfrm>
                      <a:off x="0" y="0"/>
                      <a:ext cx="1431504" cy="869127"/>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424242" ay="263772" az="840957"/>
                    <am3d:postTrans dx="0" dy="0" dz="0"/>
                  </am3d:trans>
                  <am3d:raster rName="Office3DRenderer" rVer="16.0.8326">
                    <am3d:blip r:embed="rId3"/>
                  </am3d:raster>
                  <am3d:objViewport viewportSz="178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7B102DEE-1127-768B-D9AF-C7BB5811B344}"/>
                  </a:ext>
                </a:extLst>
              </p:cNvPr>
              <p:cNvPicPr>
                <a:picLocks noGrp="1" noRot="1" noChangeAspect="1" noMove="1" noResize="1" noEditPoints="1" noAdjustHandles="1" noChangeArrowheads="1" noChangeShapeType="1" noCrop="1"/>
              </p:cNvPicPr>
              <p:nvPr/>
            </p:nvPicPr>
            <p:blipFill>
              <a:blip r:embed="rId3"/>
              <a:stretch>
                <a:fillRect/>
              </a:stretch>
            </p:blipFill>
            <p:spPr>
              <a:xfrm>
                <a:off x="510384" y="2392233"/>
                <a:ext cx="1431504" cy="8691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45BA991-E230-AE10-6672-706D75AAAADD}"/>
                  </a:ext>
                </a:extLst>
              </p:cNvPr>
              <p:cNvGraphicFramePr>
                <a:graphicFrameLocks noChangeAspect="1"/>
              </p:cNvGraphicFramePr>
              <p:nvPr>
                <p:extLst>
                  <p:ext uri="{D42A27DB-BD31-4B8C-83A1-F6EECF244321}">
                    <p14:modId xmlns:p14="http://schemas.microsoft.com/office/powerpoint/2010/main" val="2851988245"/>
                  </p:ext>
                </p:extLst>
              </p:nvPr>
            </p:nvGraphicFramePr>
            <p:xfrm>
              <a:off x="2794581" y="2147203"/>
              <a:ext cx="569707" cy="1114157"/>
            </p:xfrm>
            <a:graphic>
              <a:graphicData uri="http://schemas.microsoft.com/office/drawing/2017/model3d">
                <am3d:model3d r:embed="rId4">
                  <am3d:spPr>
                    <a:xfrm>
                      <a:off x="0" y="0"/>
                      <a:ext cx="569707" cy="1114157"/>
                    </a:xfrm>
                    <a:prstGeom prst="rect">
                      <a:avLst/>
                    </a:prstGeom>
                  </am3d:spPr>
                  <am3d:camera>
                    <am3d:pos x="0" y="0" z="52418101"/>
                    <am3d:up dx="0" dy="36000000" dz="0"/>
                    <am3d:lookAt x="0" y="0" z="0"/>
                    <am3d:perspective fov="2700000"/>
                  </am3d:camera>
                  <am3d:trans>
                    <am3d:meterPerModelUnit n="10152" d="1000000"/>
                    <am3d:preTrans dx="-305912" dy="-17054578" dz="-680967"/>
                    <am3d:scale>
                      <am3d:sx n="1000000" d="1000000"/>
                      <am3d:sy n="1000000" d="1000000"/>
                      <am3d:sz n="1000000" d="1000000"/>
                    </am3d:scale>
                    <am3d:rot ax="-1024794" ay="-466313" az="142765"/>
                    <am3d:postTrans dx="0" dy="0" dz="0"/>
                  </am3d:trans>
                  <am3d:raster rName="Office3DRenderer" rVer="16.0.8326">
                    <am3d:blip r:embed="rId5"/>
                  </am3d:raster>
                  <am3d:objViewport viewportSz="1255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45BA991-E230-AE10-6672-706D75AAAADD}"/>
                  </a:ext>
                </a:extLst>
              </p:cNvPr>
              <p:cNvPicPr>
                <a:picLocks noGrp="1" noRot="1" noChangeAspect="1" noMove="1" noResize="1" noEditPoints="1" noAdjustHandles="1" noChangeArrowheads="1" noChangeShapeType="1" noCrop="1"/>
              </p:cNvPicPr>
              <p:nvPr/>
            </p:nvPicPr>
            <p:blipFill>
              <a:blip r:embed="rId5"/>
              <a:stretch>
                <a:fillRect/>
              </a:stretch>
            </p:blipFill>
            <p:spPr>
              <a:xfrm>
                <a:off x="2794581" y="2147203"/>
                <a:ext cx="569707" cy="1114157"/>
              </a:xfrm>
              <a:prstGeom prst="rect">
                <a:avLst/>
              </a:prstGeom>
            </p:spPr>
          </p:pic>
        </mc:Fallback>
      </mc:AlternateContent>
      <p:pic>
        <p:nvPicPr>
          <p:cNvPr id="1026" name="Picture 2" descr="Products and Services | Google Cloud">
            <a:extLst>
              <a:ext uri="{FF2B5EF4-FFF2-40B4-BE49-F238E27FC236}">
                <a16:creationId xmlns:a16="http://schemas.microsoft.com/office/drawing/2014/main" id="{07BE174C-8939-E2DD-436B-9078B53F4A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288" y="2072755"/>
            <a:ext cx="2405813" cy="12630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95B401E2-1270-962D-0E06-10ED78EE2CFB}"/>
              </a:ext>
            </a:extLst>
          </p:cNvPr>
          <p:cNvSpPr>
            <a:spLocks noGrp="1"/>
          </p:cNvSpPr>
          <p:nvPr>
            <p:ph type="subTitle" idx="1"/>
          </p:nvPr>
        </p:nvSpPr>
        <p:spPr>
          <a:xfrm>
            <a:off x="23229" y="3335807"/>
            <a:ext cx="2405814" cy="345989"/>
          </a:xfrm>
        </p:spPr>
        <p:txBody>
          <a:bodyPr>
            <a:normAutofit/>
          </a:body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NaviGlass</a:t>
            </a:r>
            <a:r>
              <a:rPr lang="en-US" sz="1800" dirty="0">
                <a:latin typeface="Inter Medium" panose="02000603000000020004" pitchFamily="50" charset="0"/>
                <a:ea typeface="Inter Medium" panose="02000603000000020004" pitchFamily="50" charset="0"/>
                <a:cs typeface="Inter Medium" panose="02000603000000020004" pitchFamily="50" charset="0"/>
              </a:rPr>
              <a:t> Photo</a:t>
            </a:r>
          </a:p>
        </p:txBody>
      </p:sp>
      <p:sp>
        <p:nvSpPr>
          <p:cNvPr id="7" name="Subtitle 2">
            <a:extLst>
              <a:ext uri="{FF2B5EF4-FFF2-40B4-BE49-F238E27FC236}">
                <a16:creationId xmlns:a16="http://schemas.microsoft.com/office/drawing/2014/main" id="{A4D6344F-3F79-22EC-2121-E1D2962605DC}"/>
              </a:ext>
            </a:extLst>
          </p:cNvPr>
          <p:cNvSpPr txBox="1">
            <a:spLocks/>
          </p:cNvSpPr>
          <p:nvPr/>
        </p:nvSpPr>
        <p:spPr>
          <a:xfrm>
            <a:off x="1941888" y="3335806"/>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NaviGaze</a:t>
            </a:r>
            <a:r>
              <a:rPr lang="en-US" sz="1800" dirty="0">
                <a:latin typeface="Inter Medium" panose="02000603000000020004" pitchFamily="50" charset="0"/>
                <a:ea typeface="Inter Medium" panose="02000603000000020004" pitchFamily="50" charset="0"/>
                <a:cs typeface="Inter Medium" panose="02000603000000020004" pitchFamily="50" charset="0"/>
              </a:rPr>
              <a:t> App</a:t>
            </a:r>
          </a:p>
        </p:txBody>
      </p:sp>
      <p:sp>
        <p:nvSpPr>
          <p:cNvPr id="8" name="Subtitle 2">
            <a:extLst>
              <a:ext uri="{FF2B5EF4-FFF2-40B4-BE49-F238E27FC236}">
                <a16:creationId xmlns:a16="http://schemas.microsoft.com/office/drawing/2014/main" id="{DBF09A3B-80BE-50F0-4AFE-F90DC3DACB56}"/>
              </a:ext>
            </a:extLst>
          </p:cNvPr>
          <p:cNvSpPr txBox="1">
            <a:spLocks/>
          </p:cNvSpPr>
          <p:nvPr/>
        </p:nvSpPr>
        <p:spPr>
          <a:xfrm>
            <a:off x="4074434" y="3335805"/>
            <a:ext cx="1493520" cy="345989"/>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Inter Medium" panose="02000603000000020004" pitchFamily="50" charset="0"/>
                <a:ea typeface="Inter Medium" panose="02000603000000020004" pitchFamily="50" charset="0"/>
                <a:cs typeface="Inter Medium" panose="02000603000000020004" pitchFamily="50" charset="0"/>
              </a:rPr>
              <a:t>Google Cloud Image Detection</a:t>
            </a:r>
          </a:p>
        </p:txBody>
      </p:sp>
      <p:pic>
        <p:nvPicPr>
          <p:cNvPr id="9" name="Picture 2" descr="Products and Services | Google Cloud">
            <a:extLst>
              <a:ext uri="{FF2B5EF4-FFF2-40B4-BE49-F238E27FC236}">
                <a16:creationId xmlns:a16="http://schemas.microsoft.com/office/drawing/2014/main" id="{A10C94E7-361F-0D4A-B1B2-B257B9F04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688" y="2072755"/>
            <a:ext cx="2405813" cy="1263052"/>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83DB2443-A39A-2F69-6FFC-1FAA537D2E4B}"/>
              </a:ext>
            </a:extLst>
          </p:cNvPr>
          <p:cNvSpPr txBox="1">
            <a:spLocks/>
          </p:cNvSpPr>
          <p:nvPr/>
        </p:nvSpPr>
        <p:spPr>
          <a:xfrm>
            <a:off x="5768180" y="3335805"/>
            <a:ext cx="1493520" cy="345989"/>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Inter Medium" panose="02000603000000020004" pitchFamily="50" charset="0"/>
                <a:ea typeface="Inter Medium" panose="02000603000000020004" pitchFamily="50" charset="0"/>
                <a:cs typeface="Inter Medium" panose="02000603000000020004" pitchFamily="50" charset="0"/>
              </a:rPr>
              <a:t>Google Cloud Text to Speech</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AFDD4ABE-3279-8828-4100-064780383218}"/>
                  </a:ext>
                </a:extLst>
              </p:cNvPr>
              <p:cNvGraphicFramePr>
                <a:graphicFrameLocks noChangeAspect="1"/>
              </p:cNvGraphicFramePr>
              <p:nvPr>
                <p:extLst>
                  <p:ext uri="{D42A27DB-BD31-4B8C-83A1-F6EECF244321}">
                    <p14:modId xmlns:p14="http://schemas.microsoft.com/office/powerpoint/2010/main" val="259604691"/>
                  </p:ext>
                </p:extLst>
              </p:nvPr>
            </p:nvGraphicFramePr>
            <p:xfrm>
              <a:off x="8061388" y="2147203"/>
              <a:ext cx="569707" cy="1114157"/>
            </p:xfrm>
            <a:graphic>
              <a:graphicData uri="http://schemas.microsoft.com/office/drawing/2017/model3d">
                <am3d:model3d r:embed="rId4">
                  <am3d:spPr>
                    <a:xfrm>
                      <a:off x="0" y="0"/>
                      <a:ext cx="569707" cy="1114157"/>
                    </a:xfrm>
                    <a:prstGeom prst="rect">
                      <a:avLst/>
                    </a:prstGeom>
                  </am3d:spPr>
                  <am3d:camera>
                    <am3d:pos x="0" y="0" z="52418101"/>
                    <am3d:up dx="0" dy="36000000" dz="0"/>
                    <am3d:lookAt x="0" y="0" z="0"/>
                    <am3d:perspective fov="2700000"/>
                  </am3d:camera>
                  <am3d:trans>
                    <am3d:meterPerModelUnit n="10152" d="1000000"/>
                    <am3d:preTrans dx="-305912" dy="-17054578" dz="-680967"/>
                    <am3d:scale>
                      <am3d:sx n="1000000" d="1000000"/>
                      <am3d:sy n="1000000" d="1000000"/>
                      <am3d:sz n="1000000" d="1000000"/>
                    </am3d:scale>
                    <am3d:rot ax="-1024794" ay="-466313" az="142765"/>
                    <am3d:postTrans dx="0" dy="0" dz="0"/>
                  </am3d:trans>
                  <am3d:raster rName="Office3DRenderer" rVer="16.0.8326">
                    <am3d:blip r:embed="rId5"/>
                  </am3d:raster>
                  <am3d:objViewport viewportSz="1255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AFDD4ABE-3279-8828-4100-064780383218}"/>
                  </a:ext>
                </a:extLst>
              </p:cNvPr>
              <p:cNvPicPr>
                <a:picLocks noGrp="1" noRot="1" noChangeAspect="1" noMove="1" noResize="1" noEditPoints="1" noAdjustHandles="1" noChangeArrowheads="1" noChangeShapeType="1" noCrop="1"/>
              </p:cNvPicPr>
              <p:nvPr/>
            </p:nvPicPr>
            <p:blipFill>
              <a:blip r:embed="rId5"/>
              <a:stretch>
                <a:fillRect/>
              </a:stretch>
            </p:blipFill>
            <p:spPr>
              <a:xfrm>
                <a:off x="8061388" y="2147203"/>
                <a:ext cx="569707" cy="1114157"/>
              </a:xfrm>
              <a:prstGeom prst="rect">
                <a:avLst/>
              </a:prstGeom>
            </p:spPr>
          </p:pic>
        </mc:Fallback>
      </mc:AlternateContent>
      <p:sp>
        <p:nvSpPr>
          <p:cNvPr id="15" name="Subtitle 2">
            <a:extLst>
              <a:ext uri="{FF2B5EF4-FFF2-40B4-BE49-F238E27FC236}">
                <a16:creationId xmlns:a16="http://schemas.microsoft.com/office/drawing/2014/main" id="{A15F4A89-D6D4-B4C6-E197-38F91C18AA15}"/>
              </a:ext>
            </a:extLst>
          </p:cNvPr>
          <p:cNvSpPr txBox="1">
            <a:spLocks/>
          </p:cNvSpPr>
          <p:nvPr/>
        </p:nvSpPr>
        <p:spPr>
          <a:xfrm>
            <a:off x="7143334" y="3333656"/>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NaviGaze</a:t>
            </a:r>
            <a:r>
              <a:rPr lang="en-US" sz="1800" dirty="0">
                <a:latin typeface="Inter Medium" panose="02000603000000020004" pitchFamily="50" charset="0"/>
                <a:ea typeface="Inter Medium" panose="02000603000000020004" pitchFamily="50" charset="0"/>
                <a:cs typeface="Inter Medium" panose="02000603000000020004" pitchFamily="50" charset="0"/>
              </a:rPr>
              <a:t> App</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92EADF1-204E-D228-2715-6E9D03DE172B}"/>
                  </a:ext>
                </a:extLst>
              </p:cNvPr>
              <p:cNvGraphicFramePr>
                <a:graphicFrameLocks noChangeAspect="1"/>
              </p:cNvGraphicFramePr>
              <p:nvPr>
                <p:extLst>
                  <p:ext uri="{D42A27DB-BD31-4B8C-83A1-F6EECF244321}">
                    <p14:modId xmlns:p14="http://schemas.microsoft.com/office/powerpoint/2010/main" val="1345141874"/>
                  </p:ext>
                </p:extLst>
              </p:nvPr>
            </p:nvGraphicFramePr>
            <p:xfrm>
              <a:off x="9780249" y="2298695"/>
              <a:ext cx="1431504" cy="869127"/>
            </p:xfrm>
            <a:graphic>
              <a:graphicData uri="http://schemas.microsoft.com/office/drawing/2017/model3d">
                <am3d:model3d r:embed="rId2">
                  <am3d:spPr>
                    <a:xfrm>
                      <a:off x="0" y="0"/>
                      <a:ext cx="1431504" cy="869127"/>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424242" ay="263772" az="840957"/>
                    <am3d:postTrans dx="0" dy="0" dz="0"/>
                  </am3d:trans>
                  <am3d:raster rName="Office3DRenderer" rVer="16.0.8326">
                    <am3d:blip r:embed="rId3"/>
                  </am3d:raster>
                  <am3d:objViewport viewportSz="178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92EADF1-204E-D228-2715-6E9D03DE172B}"/>
                  </a:ext>
                </a:extLst>
              </p:cNvPr>
              <p:cNvPicPr>
                <a:picLocks noGrp="1" noRot="1" noChangeAspect="1" noMove="1" noResize="1" noEditPoints="1" noAdjustHandles="1" noChangeArrowheads="1" noChangeShapeType="1" noCrop="1"/>
              </p:cNvPicPr>
              <p:nvPr/>
            </p:nvPicPr>
            <p:blipFill>
              <a:blip r:embed="rId3"/>
              <a:stretch>
                <a:fillRect/>
              </a:stretch>
            </p:blipFill>
            <p:spPr>
              <a:xfrm>
                <a:off x="9780249" y="2298695"/>
                <a:ext cx="1431504" cy="869127"/>
              </a:xfrm>
              <a:prstGeom prst="rect">
                <a:avLst/>
              </a:prstGeom>
            </p:spPr>
          </p:pic>
        </mc:Fallback>
      </mc:AlternateContent>
      <p:sp>
        <p:nvSpPr>
          <p:cNvPr id="17" name="Subtitle 2">
            <a:extLst>
              <a:ext uri="{FF2B5EF4-FFF2-40B4-BE49-F238E27FC236}">
                <a16:creationId xmlns:a16="http://schemas.microsoft.com/office/drawing/2014/main" id="{BC28F7AC-88B9-4141-9D7C-7671D80CCEF9}"/>
              </a:ext>
            </a:extLst>
          </p:cNvPr>
          <p:cNvSpPr txBox="1">
            <a:spLocks/>
          </p:cNvSpPr>
          <p:nvPr/>
        </p:nvSpPr>
        <p:spPr>
          <a:xfrm>
            <a:off x="9376901" y="3333656"/>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NaviGlass</a:t>
            </a:r>
            <a:r>
              <a:rPr lang="en-US" sz="1800" dirty="0">
                <a:latin typeface="Inter Medium" panose="02000603000000020004" pitchFamily="50" charset="0"/>
                <a:ea typeface="Inter Medium" panose="02000603000000020004" pitchFamily="50" charset="0"/>
                <a:cs typeface="Inter Medium" panose="02000603000000020004" pitchFamily="50" charset="0"/>
              </a:rPr>
              <a:t> Speakers</a:t>
            </a:r>
          </a:p>
        </p:txBody>
      </p:sp>
      <p:sp>
        <p:nvSpPr>
          <p:cNvPr id="18" name="Arrow: Down 17">
            <a:extLst>
              <a:ext uri="{FF2B5EF4-FFF2-40B4-BE49-F238E27FC236}">
                <a16:creationId xmlns:a16="http://schemas.microsoft.com/office/drawing/2014/main" id="{AD4E632A-11B1-8468-8379-6803352CEF80}"/>
              </a:ext>
            </a:extLst>
          </p:cNvPr>
          <p:cNvSpPr/>
          <p:nvPr/>
        </p:nvSpPr>
        <p:spPr>
          <a:xfrm rot="16200000">
            <a:off x="2072930" y="246402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3784067B-424C-B6A5-FEE3-F679611EEE11}"/>
              </a:ext>
            </a:extLst>
          </p:cNvPr>
          <p:cNvSpPr/>
          <p:nvPr/>
        </p:nvSpPr>
        <p:spPr>
          <a:xfrm rot="16200000">
            <a:off x="3532894" y="2477401"/>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80870D68-7354-336D-7B5E-0418A1A7F687}"/>
              </a:ext>
            </a:extLst>
          </p:cNvPr>
          <p:cNvSpPr/>
          <p:nvPr/>
        </p:nvSpPr>
        <p:spPr>
          <a:xfrm rot="16200000">
            <a:off x="5366635" y="2489001"/>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8093279D-6096-4BBE-9819-D8F507DED528}"/>
              </a:ext>
            </a:extLst>
          </p:cNvPr>
          <p:cNvSpPr/>
          <p:nvPr/>
        </p:nvSpPr>
        <p:spPr>
          <a:xfrm rot="16200000">
            <a:off x="7233968" y="2489001"/>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073273F1-4D7E-0342-F148-77C77C0B6675}"/>
              </a:ext>
            </a:extLst>
          </p:cNvPr>
          <p:cNvSpPr/>
          <p:nvPr/>
        </p:nvSpPr>
        <p:spPr>
          <a:xfrm rot="16200000">
            <a:off x="8910368" y="245368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8919C77-6107-CE70-C738-762C4B3D4F62}"/>
              </a:ext>
            </a:extLst>
          </p:cNvPr>
          <p:cNvSpPr/>
          <p:nvPr/>
        </p:nvSpPr>
        <p:spPr>
          <a:xfrm>
            <a:off x="2097054" y="4952487"/>
            <a:ext cx="1511718" cy="964366"/>
          </a:xfrm>
          <a:prstGeom prst="roundRect">
            <a:avLst>
              <a:gd name="adj" fmla="val 8170"/>
            </a:avLst>
          </a:prstGeom>
          <a:blipFill>
            <a:blip r:embed="rId7"/>
            <a:stretch>
              <a:fillRect/>
            </a:stretch>
          </a:blipFill>
          <a:ln w="7620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00383723-C746-7212-210F-65609B48A17A}"/>
                  </a:ext>
                </a:extLst>
              </p:cNvPr>
              <p:cNvGraphicFramePr>
                <a:graphicFrameLocks noChangeAspect="1"/>
              </p:cNvGraphicFramePr>
              <p:nvPr>
                <p:extLst>
                  <p:ext uri="{D42A27DB-BD31-4B8C-83A1-F6EECF244321}">
                    <p14:modId xmlns:p14="http://schemas.microsoft.com/office/powerpoint/2010/main" val="2057012076"/>
                  </p:ext>
                </p:extLst>
              </p:nvPr>
            </p:nvGraphicFramePr>
            <p:xfrm>
              <a:off x="752420" y="4784912"/>
              <a:ext cx="569708" cy="1114156"/>
            </p:xfrm>
            <a:graphic>
              <a:graphicData uri="http://schemas.microsoft.com/office/drawing/2017/model3d">
                <am3d:model3d r:embed="rId4">
                  <am3d:spPr>
                    <a:xfrm>
                      <a:off x="0" y="0"/>
                      <a:ext cx="569708" cy="1114156"/>
                    </a:xfrm>
                    <a:prstGeom prst="rect">
                      <a:avLst/>
                    </a:prstGeom>
                  </am3d:spPr>
                  <am3d:camera>
                    <am3d:pos x="0" y="0" z="52418101"/>
                    <am3d:up dx="0" dy="36000000" dz="0"/>
                    <am3d:lookAt x="0" y="0" z="0"/>
                    <am3d:perspective fov="2700000"/>
                  </am3d:camera>
                  <am3d:trans>
                    <am3d:meterPerModelUnit n="10152" d="1000000"/>
                    <am3d:preTrans dx="-305912" dy="-17054578" dz="-680967"/>
                    <am3d:scale>
                      <am3d:sx n="1000000" d="1000000"/>
                      <am3d:sy n="1000000" d="1000000"/>
                      <am3d:sz n="1000000" d="1000000"/>
                    </am3d:scale>
                    <am3d:rot ax="-1024794" ay="-466313" az="142765"/>
                    <am3d:postTrans dx="0" dy="0" dz="0"/>
                  </am3d:trans>
                  <am3d:raster rName="Office3DRenderer" rVer="16.0.8326">
                    <am3d:blip r:embed="rId8"/>
                  </am3d:raster>
                  <am3d:objViewport viewportSz="12555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00383723-C746-7212-210F-65609B48A17A}"/>
                  </a:ext>
                </a:extLst>
              </p:cNvPr>
              <p:cNvPicPr>
                <a:picLocks noGrp="1" noRot="1" noChangeAspect="1" noMove="1" noResize="1" noEditPoints="1" noAdjustHandles="1" noChangeArrowheads="1" noChangeShapeType="1" noCrop="1"/>
              </p:cNvPicPr>
              <p:nvPr/>
            </p:nvPicPr>
            <p:blipFill>
              <a:blip r:embed="rId8"/>
              <a:stretch>
                <a:fillRect/>
              </a:stretch>
            </p:blipFill>
            <p:spPr>
              <a:xfrm>
                <a:off x="752420" y="4784912"/>
                <a:ext cx="569708" cy="1114156"/>
              </a:xfrm>
              <a:prstGeom prst="rect">
                <a:avLst/>
              </a:prstGeom>
            </p:spPr>
          </p:pic>
        </mc:Fallback>
      </mc:AlternateContent>
      <p:sp>
        <p:nvSpPr>
          <p:cNvPr id="27" name="Subtitle 2">
            <a:extLst>
              <a:ext uri="{FF2B5EF4-FFF2-40B4-BE49-F238E27FC236}">
                <a16:creationId xmlns:a16="http://schemas.microsoft.com/office/drawing/2014/main" id="{FBC1A3D8-8761-8FC3-3387-9F41B403387A}"/>
              </a:ext>
            </a:extLst>
          </p:cNvPr>
          <p:cNvSpPr txBox="1">
            <a:spLocks/>
          </p:cNvSpPr>
          <p:nvPr/>
        </p:nvSpPr>
        <p:spPr>
          <a:xfrm>
            <a:off x="-165633" y="5997726"/>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NaviGaze</a:t>
            </a:r>
            <a:r>
              <a:rPr lang="en-US" sz="1800" dirty="0">
                <a:latin typeface="Inter Medium" panose="02000603000000020004" pitchFamily="50" charset="0"/>
                <a:ea typeface="Inter Medium" panose="02000603000000020004" pitchFamily="50" charset="0"/>
                <a:cs typeface="Inter Medium" panose="02000603000000020004" pitchFamily="50" charset="0"/>
              </a:rPr>
              <a:t> App</a:t>
            </a:r>
          </a:p>
        </p:txBody>
      </p:sp>
      <p:pic>
        <p:nvPicPr>
          <p:cNvPr id="28" name="Picture 2" descr="Products and Services | Google Cloud">
            <a:extLst>
              <a:ext uri="{FF2B5EF4-FFF2-40B4-BE49-F238E27FC236}">
                <a16:creationId xmlns:a16="http://schemas.microsoft.com/office/drawing/2014/main" id="{F89894D5-07DF-92A4-56D0-62E5DF23F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288" y="4710464"/>
            <a:ext cx="2405813" cy="1263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roducts and Services | Google Cloud">
            <a:extLst>
              <a:ext uri="{FF2B5EF4-FFF2-40B4-BE49-F238E27FC236}">
                <a16:creationId xmlns:a16="http://schemas.microsoft.com/office/drawing/2014/main" id="{F4C338B3-4165-52F3-0E09-8F576B17A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597" y="4710464"/>
            <a:ext cx="2405813" cy="12630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0" name="3D Model 29">
                <a:extLst>
                  <a:ext uri="{FF2B5EF4-FFF2-40B4-BE49-F238E27FC236}">
                    <a16:creationId xmlns:a16="http://schemas.microsoft.com/office/drawing/2014/main" id="{6C68D89A-AB70-CDC4-A041-1BDCEBB5174E}"/>
                  </a:ext>
                </a:extLst>
              </p:cNvPr>
              <p:cNvGraphicFramePr>
                <a:graphicFrameLocks noChangeAspect="1"/>
              </p:cNvGraphicFramePr>
              <p:nvPr>
                <p:extLst>
                  <p:ext uri="{D42A27DB-BD31-4B8C-83A1-F6EECF244321}">
                    <p14:modId xmlns:p14="http://schemas.microsoft.com/office/powerpoint/2010/main" val="191524770"/>
                  </p:ext>
                </p:extLst>
              </p:nvPr>
            </p:nvGraphicFramePr>
            <p:xfrm>
              <a:off x="7910022" y="4710464"/>
              <a:ext cx="569707" cy="1114157"/>
            </p:xfrm>
            <a:graphic>
              <a:graphicData uri="http://schemas.microsoft.com/office/drawing/2017/model3d">
                <am3d:model3d r:embed="rId4">
                  <am3d:spPr>
                    <a:xfrm>
                      <a:off x="0" y="0"/>
                      <a:ext cx="569707" cy="1114157"/>
                    </a:xfrm>
                    <a:prstGeom prst="rect">
                      <a:avLst/>
                    </a:prstGeom>
                  </am3d:spPr>
                  <am3d:camera>
                    <am3d:pos x="0" y="0" z="52418101"/>
                    <am3d:up dx="0" dy="36000000" dz="0"/>
                    <am3d:lookAt x="0" y="0" z="0"/>
                    <am3d:perspective fov="2700000"/>
                  </am3d:camera>
                  <am3d:trans>
                    <am3d:meterPerModelUnit n="10152" d="1000000"/>
                    <am3d:preTrans dx="-305912" dy="-17054578" dz="-680967"/>
                    <am3d:scale>
                      <am3d:sx n="1000000" d="1000000"/>
                      <am3d:sy n="1000000" d="1000000"/>
                      <am3d:sz n="1000000" d="1000000"/>
                    </am3d:scale>
                    <am3d:rot ax="-1024794" ay="-466313" az="142765"/>
                    <am3d:postTrans dx="0" dy="0" dz="0"/>
                  </am3d:trans>
                  <am3d:raster rName="Office3DRenderer" rVer="16.0.8326">
                    <am3d:blip r:embed="rId5"/>
                  </am3d:raster>
                  <am3d:objViewport viewportSz="1255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a:extLst>
                  <a:ext uri="{FF2B5EF4-FFF2-40B4-BE49-F238E27FC236}">
                    <a16:creationId xmlns:a16="http://schemas.microsoft.com/office/drawing/2014/main" id="{6C68D89A-AB70-CDC4-A041-1BDCEBB5174E}"/>
                  </a:ext>
                </a:extLst>
              </p:cNvPr>
              <p:cNvPicPr>
                <a:picLocks noGrp="1" noRot="1" noChangeAspect="1" noMove="1" noResize="1" noEditPoints="1" noAdjustHandles="1" noChangeArrowheads="1" noChangeShapeType="1" noCrop="1"/>
              </p:cNvPicPr>
              <p:nvPr/>
            </p:nvPicPr>
            <p:blipFill>
              <a:blip r:embed="rId5"/>
              <a:stretch>
                <a:fillRect/>
              </a:stretch>
            </p:blipFill>
            <p:spPr>
              <a:xfrm>
                <a:off x="7910022" y="4710464"/>
                <a:ext cx="569707" cy="11141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a:extLst>
                  <a:ext uri="{FF2B5EF4-FFF2-40B4-BE49-F238E27FC236}">
                    <a16:creationId xmlns:a16="http://schemas.microsoft.com/office/drawing/2014/main" id="{CA278808-33C7-325A-6ADB-0E80D7D53DD9}"/>
                  </a:ext>
                </a:extLst>
              </p:cNvPr>
              <p:cNvGraphicFramePr>
                <a:graphicFrameLocks noChangeAspect="1"/>
              </p:cNvGraphicFramePr>
              <p:nvPr>
                <p:extLst>
                  <p:ext uri="{D42A27DB-BD31-4B8C-83A1-F6EECF244321}">
                    <p14:modId xmlns:p14="http://schemas.microsoft.com/office/powerpoint/2010/main" val="123280125"/>
                  </p:ext>
                </p:extLst>
              </p:nvPr>
            </p:nvGraphicFramePr>
            <p:xfrm>
              <a:off x="9780249" y="4832978"/>
              <a:ext cx="1431504" cy="869127"/>
            </p:xfrm>
            <a:graphic>
              <a:graphicData uri="http://schemas.microsoft.com/office/drawing/2017/model3d">
                <am3d:model3d r:embed="rId2">
                  <am3d:spPr>
                    <a:xfrm>
                      <a:off x="0" y="0"/>
                      <a:ext cx="1431504" cy="869127"/>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6424242" ay="263772" az="840957"/>
                    <am3d:postTrans dx="0" dy="0" dz="0"/>
                  </am3d:trans>
                  <am3d:raster rName="Office3DRenderer" rVer="16.0.8326">
                    <am3d:blip r:embed="rId3"/>
                  </am3d:raster>
                  <am3d:objViewport viewportSz="178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a:extLst>
                  <a:ext uri="{FF2B5EF4-FFF2-40B4-BE49-F238E27FC236}">
                    <a16:creationId xmlns:a16="http://schemas.microsoft.com/office/drawing/2014/main" id="{CA278808-33C7-325A-6ADB-0E80D7D53DD9}"/>
                  </a:ext>
                </a:extLst>
              </p:cNvPr>
              <p:cNvPicPr>
                <a:picLocks noGrp="1" noRot="1" noChangeAspect="1" noMove="1" noResize="1" noEditPoints="1" noAdjustHandles="1" noChangeArrowheads="1" noChangeShapeType="1" noCrop="1"/>
              </p:cNvPicPr>
              <p:nvPr/>
            </p:nvPicPr>
            <p:blipFill>
              <a:blip r:embed="rId3"/>
              <a:stretch>
                <a:fillRect/>
              </a:stretch>
            </p:blipFill>
            <p:spPr>
              <a:xfrm>
                <a:off x="9780249" y="4832978"/>
                <a:ext cx="1431504" cy="869127"/>
              </a:xfrm>
              <a:prstGeom prst="rect">
                <a:avLst/>
              </a:prstGeom>
            </p:spPr>
          </p:pic>
        </mc:Fallback>
      </mc:AlternateContent>
      <p:sp>
        <p:nvSpPr>
          <p:cNvPr id="32" name="Arrow: Down 31">
            <a:extLst>
              <a:ext uri="{FF2B5EF4-FFF2-40B4-BE49-F238E27FC236}">
                <a16:creationId xmlns:a16="http://schemas.microsoft.com/office/drawing/2014/main" id="{4B476FE8-9027-2C25-0921-E8DFC8232FE3}"/>
              </a:ext>
            </a:extLst>
          </p:cNvPr>
          <p:cNvSpPr/>
          <p:nvPr/>
        </p:nvSpPr>
        <p:spPr>
          <a:xfrm rot="16200000">
            <a:off x="8840477" y="507275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00BCD89B-F44A-36A5-8C19-2D36F06F6CC3}"/>
              </a:ext>
            </a:extLst>
          </p:cNvPr>
          <p:cNvSpPr/>
          <p:nvPr/>
        </p:nvSpPr>
        <p:spPr>
          <a:xfrm rot="16200000">
            <a:off x="7192305" y="5119938"/>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8D5AF08F-1889-EDC8-9E4A-56A39E150A75}"/>
              </a:ext>
            </a:extLst>
          </p:cNvPr>
          <p:cNvSpPr/>
          <p:nvPr/>
        </p:nvSpPr>
        <p:spPr>
          <a:xfrm rot="16200000">
            <a:off x="5366635" y="512981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96F0CFB-DD27-1785-B85D-CDAC8250209A}"/>
              </a:ext>
            </a:extLst>
          </p:cNvPr>
          <p:cNvSpPr/>
          <p:nvPr/>
        </p:nvSpPr>
        <p:spPr>
          <a:xfrm rot="16200000">
            <a:off x="3695326" y="516543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23864273-0C21-50BA-05DA-76BD20E27C78}"/>
              </a:ext>
            </a:extLst>
          </p:cNvPr>
          <p:cNvSpPr/>
          <p:nvPr/>
        </p:nvSpPr>
        <p:spPr>
          <a:xfrm rot="16200000">
            <a:off x="1407250" y="5165430"/>
            <a:ext cx="590608" cy="538480"/>
          </a:xfrm>
          <a:prstGeom prst="downArrow">
            <a:avLst/>
          </a:prstGeom>
          <a:solidFill>
            <a:srgbClr val="42F4A3"/>
          </a:solidFill>
          <a:ln w="57150">
            <a:solidFill>
              <a:srgbClr val="19C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2">
            <a:extLst>
              <a:ext uri="{FF2B5EF4-FFF2-40B4-BE49-F238E27FC236}">
                <a16:creationId xmlns:a16="http://schemas.microsoft.com/office/drawing/2014/main" id="{B573C9BF-88D5-F2E4-23C7-F8219534772F}"/>
              </a:ext>
            </a:extLst>
          </p:cNvPr>
          <p:cNvSpPr txBox="1">
            <a:spLocks/>
          </p:cNvSpPr>
          <p:nvPr/>
        </p:nvSpPr>
        <p:spPr>
          <a:xfrm>
            <a:off x="1668620" y="5997726"/>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Inter Medium" panose="02000603000000020004" pitchFamily="50" charset="0"/>
                <a:ea typeface="Inter Medium" panose="02000603000000020004" pitchFamily="50" charset="0"/>
                <a:cs typeface="Inter Medium" panose="02000603000000020004" pitchFamily="50" charset="0"/>
              </a:rPr>
              <a:t>User Images</a:t>
            </a:r>
          </a:p>
        </p:txBody>
      </p:sp>
      <p:sp>
        <p:nvSpPr>
          <p:cNvPr id="39" name="Subtitle 2">
            <a:extLst>
              <a:ext uri="{FF2B5EF4-FFF2-40B4-BE49-F238E27FC236}">
                <a16:creationId xmlns:a16="http://schemas.microsoft.com/office/drawing/2014/main" id="{7A9EA97B-3BE9-7EC6-419C-9AB805AE2CF1}"/>
              </a:ext>
            </a:extLst>
          </p:cNvPr>
          <p:cNvSpPr txBox="1">
            <a:spLocks/>
          </p:cNvSpPr>
          <p:nvPr/>
        </p:nvSpPr>
        <p:spPr>
          <a:xfrm>
            <a:off x="4058444" y="5950260"/>
            <a:ext cx="1493520" cy="345989"/>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Inter Medium" panose="02000603000000020004" pitchFamily="50" charset="0"/>
                <a:ea typeface="Inter Medium" panose="02000603000000020004" pitchFamily="50" charset="0"/>
                <a:cs typeface="Inter Medium" panose="02000603000000020004" pitchFamily="50" charset="0"/>
              </a:rPr>
              <a:t>Google Cloud Image Detection</a:t>
            </a:r>
          </a:p>
        </p:txBody>
      </p:sp>
      <p:sp>
        <p:nvSpPr>
          <p:cNvPr id="40" name="Subtitle 2">
            <a:extLst>
              <a:ext uri="{FF2B5EF4-FFF2-40B4-BE49-F238E27FC236}">
                <a16:creationId xmlns:a16="http://schemas.microsoft.com/office/drawing/2014/main" id="{39FCE8C7-FFD7-5D4B-752A-983A6A79DC5A}"/>
              </a:ext>
            </a:extLst>
          </p:cNvPr>
          <p:cNvSpPr txBox="1">
            <a:spLocks/>
          </p:cNvSpPr>
          <p:nvPr/>
        </p:nvSpPr>
        <p:spPr>
          <a:xfrm>
            <a:off x="5742906" y="5914640"/>
            <a:ext cx="1518793" cy="452157"/>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Inter Medium" panose="02000603000000020004" pitchFamily="50" charset="0"/>
                <a:ea typeface="Inter Medium" panose="02000603000000020004" pitchFamily="50" charset="0"/>
                <a:cs typeface="Inter Medium" panose="02000603000000020004" pitchFamily="50" charset="0"/>
              </a:rPr>
              <a:t>Google Maps Locational Integration</a:t>
            </a:r>
          </a:p>
        </p:txBody>
      </p:sp>
      <p:sp>
        <p:nvSpPr>
          <p:cNvPr id="41" name="Subtitle 2">
            <a:extLst>
              <a:ext uri="{FF2B5EF4-FFF2-40B4-BE49-F238E27FC236}">
                <a16:creationId xmlns:a16="http://schemas.microsoft.com/office/drawing/2014/main" id="{A2B3AAE4-B715-D982-8269-C5F0FDE3C8E7}"/>
              </a:ext>
            </a:extLst>
          </p:cNvPr>
          <p:cNvSpPr txBox="1">
            <a:spLocks/>
          </p:cNvSpPr>
          <p:nvPr/>
        </p:nvSpPr>
        <p:spPr>
          <a:xfrm>
            <a:off x="6991968" y="5914640"/>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NaviGaze</a:t>
            </a:r>
            <a:r>
              <a:rPr lang="en-US" sz="1800" dirty="0">
                <a:latin typeface="Inter Medium" panose="02000603000000020004" pitchFamily="50" charset="0"/>
                <a:ea typeface="Inter Medium" panose="02000603000000020004" pitchFamily="50" charset="0"/>
                <a:cs typeface="Inter Medium" panose="02000603000000020004" pitchFamily="50" charset="0"/>
              </a:rPr>
              <a:t> App</a:t>
            </a:r>
          </a:p>
        </p:txBody>
      </p:sp>
      <p:sp>
        <p:nvSpPr>
          <p:cNvPr id="42" name="Subtitle 2">
            <a:extLst>
              <a:ext uri="{FF2B5EF4-FFF2-40B4-BE49-F238E27FC236}">
                <a16:creationId xmlns:a16="http://schemas.microsoft.com/office/drawing/2014/main" id="{CFFA7313-897A-A1E8-E563-2D1B3BEA0516}"/>
              </a:ext>
            </a:extLst>
          </p:cNvPr>
          <p:cNvSpPr txBox="1">
            <a:spLocks/>
          </p:cNvSpPr>
          <p:nvPr/>
        </p:nvSpPr>
        <p:spPr>
          <a:xfrm>
            <a:off x="9366683" y="5899068"/>
            <a:ext cx="2405814" cy="345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latin typeface="Inter Medium" panose="02000603000000020004" pitchFamily="50" charset="0"/>
                <a:ea typeface="Inter Medium" panose="02000603000000020004" pitchFamily="50" charset="0"/>
                <a:cs typeface="Inter Medium" panose="02000603000000020004" pitchFamily="50" charset="0"/>
              </a:rPr>
              <a:t>NaviGlass</a:t>
            </a:r>
            <a:r>
              <a:rPr lang="en-US" sz="1800" dirty="0">
                <a:latin typeface="Inter Medium" panose="02000603000000020004" pitchFamily="50" charset="0"/>
                <a:ea typeface="Inter Medium" panose="02000603000000020004" pitchFamily="50" charset="0"/>
                <a:cs typeface="Inter Medium" panose="02000603000000020004" pitchFamily="50" charset="0"/>
              </a:rPr>
              <a:t> Speakers</a:t>
            </a:r>
          </a:p>
        </p:txBody>
      </p:sp>
    </p:spTree>
    <p:extLst>
      <p:ext uri="{BB962C8B-B14F-4D97-AF65-F5344CB8AC3E}">
        <p14:creationId xmlns:p14="http://schemas.microsoft.com/office/powerpoint/2010/main" val="186241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020853-67BE-274C-6EB5-D6117E5F2807}"/>
              </a:ext>
            </a:extLst>
          </p:cNvPr>
          <p:cNvPicPr>
            <a:picLocks noChangeAspect="1"/>
          </p:cNvPicPr>
          <p:nvPr/>
        </p:nvPicPr>
        <p:blipFill>
          <a:blip r:embed="rId2"/>
          <a:stretch>
            <a:fillRect/>
          </a:stretch>
        </p:blipFill>
        <p:spPr>
          <a:xfrm>
            <a:off x="567425" y="1341120"/>
            <a:ext cx="4541520" cy="3028271"/>
          </a:xfrm>
          <a:prstGeom prst="rect">
            <a:avLst/>
          </a:prstGeom>
        </p:spPr>
      </p:pic>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Behind </a:t>
            </a:r>
            <a:r>
              <a:rPr lang="en-US" sz="8000" dirty="0">
                <a:latin typeface="Metrik Trial Black" panose="00000A00000000000000" pitchFamily="50" charset="0"/>
              </a:rPr>
              <a:t>The Scenes</a:t>
            </a:r>
          </a:p>
        </p:txBody>
      </p:sp>
      <p:pic>
        <p:nvPicPr>
          <p:cNvPr id="3" name="Picture 2">
            <a:extLst>
              <a:ext uri="{FF2B5EF4-FFF2-40B4-BE49-F238E27FC236}">
                <a16:creationId xmlns:a16="http://schemas.microsoft.com/office/drawing/2014/main" id="{4159656B-D316-0999-DFC1-9A9F7EE93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25" y="4582161"/>
            <a:ext cx="4508129" cy="2122324"/>
          </a:xfrm>
          <a:prstGeom prst="rect">
            <a:avLst/>
          </a:prstGeom>
        </p:spPr>
      </p:pic>
      <p:pic>
        <p:nvPicPr>
          <p:cNvPr id="7" name="Picture 6">
            <a:extLst>
              <a:ext uri="{FF2B5EF4-FFF2-40B4-BE49-F238E27FC236}">
                <a16:creationId xmlns:a16="http://schemas.microsoft.com/office/drawing/2014/main" id="{4F09012A-434A-A710-CA0D-B090211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20" y="1292653"/>
            <a:ext cx="4541520" cy="5411832"/>
          </a:xfrm>
          <a:prstGeom prst="rect">
            <a:avLst/>
          </a:prstGeom>
        </p:spPr>
      </p:pic>
      <p:pic>
        <p:nvPicPr>
          <p:cNvPr id="3074" name="Picture 2" descr="Products and Services | Google Cloud">
            <a:extLst>
              <a:ext uri="{FF2B5EF4-FFF2-40B4-BE49-F238E27FC236}">
                <a16:creationId xmlns:a16="http://schemas.microsoft.com/office/drawing/2014/main" id="{94049F85-615D-B57C-26D0-830627A5E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030" y="1128350"/>
            <a:ext cx="2904042" cy="15246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Tool Review: Using PyCharm for Python Development - and More |  Caktus Group">
            <a:extLst>
              <a:ext uri="{FF2B5EF4-FFF2-40B4-BE49-F238E27FC236}">
                <a16:creationId xmlns:a16="http://schemas.microsoft.com/office/drawing/2014/main" id="{26BFA255-B619-8F82-CEFE-649385A635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032" y="2545128"/>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08AD63F4-011F-5A8F-6B61-AB2653E82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915" y="4031253"/>
            <a:ext cx="1158169" cy="11581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2EFA839-15AF-27F7-3F23-733B82EF4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1032" y="5415870"/>
            <a:ext cx="1297940" cy="1422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3E36F67-FC43-7C05-7559-8868BEF37C08}"/>
                  </a:ext>
                </a:extLst>
              </p:cNvPr>
              <p:cNvGraphicFramePr>
                <a:graphicFrameLocks noChangeAspect="1"/>
              </p:cNvGraphicFramePr>
              <p:nvPr>
                <p:extLst>
                  <p:ext uri="{D42A27DB-BD31-4B8C-83A1-F6EECF244321}">
                    <p14:modId xmlns:p14="http://schemas.microsoft.com/office/powerpoint/2010/main" val="3222143772"/>
                  </p:ext>
                </p:extLst>
              </p:nvPr>
            </p:nvGraphicFramePr>
            <p:xfrm>
              <a:off x="2675720" y="4907054"/>
              <a:ext cx="1514203" cy="493848"/>
            </p:xfrm>
            <a:graphic>
              <a:graphicData uri="http://schemas.microsoft.com/office/drawing/2017/model3d">
                <am3d:model3d r:embed="rId9">
                  <am3d:spPr>
                    <a:xfrm>
                      <a:off x="0" y="0"/>
                      <a:ext cx="1514203" cy="493848"/>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5322973" ay="138" az="-6687"/>
                    <am3d:postTrans dx="0" dy="0" dz="0"/>
                  </am3d:trans>
                  <am3d:raster rName="Office3DRenderer" rVer="16.0.8326">
                    <am3d:blip r:embed="rId10"/>
                  </am3d:raster>
                  <am3d:objViewport viewportSz="17808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3E36F67-FC43-7C05-7559-8868BEF37C08}"/>
                  </a:ext>
                </a:extLst>
              </p:cNvPr>
              <p:cNvPicPr>
                <a:picLocks noGrp="1" noRot="1" noChangeAspect="1" noMove="1" noResize="1" noEditPoints="1" noAdjustHandles="1" noChangeArrowheads="1" noChangeShapeType="1" noCrop="1"/>
              </p:cNvPicPr>
              <p:nvPr/>
            </p:nvPicPr>
            <p:blipFill>
              <a:blip r:embed="rId10"/>
              <a:stretch>
                <a:fillRect/>
              </a:stretch>
            </p:blipFill>
            <p:spPr>
              <a:xfrm>
                <a:off x="2675720" y="4907054"/>
                <a:ext cx="1514203" cy="493848"/>
              </a:xfrm>
              <a:prstGeom prst="rect">
                <a:avLst/>
              </a:prstGeom>
            </p:spPr>
          </p:pic>
        </mc:Fallback>
      </mc:AlternateContent>
    </p:spTree>
    <p:extLst>
      <p:ext uri="{BB962C8B-B14F-4D97-AF65-F5344CB8AC3E}">
        <p14:creationId xmlns:p14="http://schemas.microsoft.com/office/powerpoint/2010/main" val="3910295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6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Behind </a:t>
            </a:r>
            <a:r>
              <a:rPr lang="en-US" sz="8000" dirty="0">
                <a:latin typeface="Metrik Trial Black" panose="00000A00000000000000" pitchFamily="50" charset="0"/>
              </a:rPr>
              <a:t>The Scenes</a:t>
            </a:r>
          </a:p>
        </p:txBody>
      </p:sp>
      <p:pic>
        <p:nvPicPr>
          <p:cNvPr id="4" name="Picture 3">
            <a:extLst>
              <a:ext uri="{FF2B5EF4-FFF2-40B4-BE49-F238E27FC236}">
                <a16:creationId xmlns:a16="http://schemas.microsoft.com/office/drawing/2014/main" id="{9663B2B0-C479-9AFB-DC76-35D27C9CBDAB}"/>
              </a:ext>
            </a:extLst>
          </p:cNvPr>
          <p:cNvPicPr>
            <a:picLocks noChangeAspect="1"/>
          </p:cNvPicPr>
          <p:nvPr/>
        </p:nvPicPr>
        <p:blipFill rotWithShape="1">
          <a:blip r:embed="rId2">
            <a:extLst>
              <a:ext uri="{28A0092B-C50C-407E-A947-70E740481C1C}">
                <a14:useLocalDpi xmlns:a14="http://schemas.microsoft.com/office/drawing/2010/main" val="0"/>
              </a:ext>
            </a:extLst>
          </a:blip>
          <a:srcRect l="24100"/>
          <a:stretch/>
        </p:blipFill>
        <p:spPr>
          <a:xfrm>
            <a:off x="274319" y="3002280"/>
            <a:ext cx="4622800" cy="3429000"/>
          </a:xfrm>
          <a:prstGeom prst="rect">
            <a:avLst/>
          </a:prstGeom>
        </p:spPr>
      </p:pic>
      <p:pic>
        <p:nvPicPr>
          <p:cNvPr id="12" name="Picture 11">
            <a:extLst>
              <a:ext uri="{FF2B5EF4-FFF2-40B4-BE49-F238E27FC236}">
                <a16:creationId xmlns:a16="http://schemas.microsoft.com/office/drawing/2014/main" id="{6FF11C51-AE9A-A23D-542B-E29AE7FEA0B5}"/>
              </a:ext>
            </a:extLst>
          </p:cNvPr>
          <p:cNvPicPr>
            <a:picLocks noChangeAspect="1"/>
          </p:cNvPicPr>
          <p:nvPr/>
        </p:nvPicPr>
        <p:blipFill rotWithShape="1">
          <a:blip r:embed="rId3">
            <a:extLst>
              <a:ext uri="{28A0092B-C50C-407E-A947-70E740481C1C}">
                <a14:useLocalDpi xmlns:a14="http://schemas.microsoft.com/office/drawing/2010/main" val="0"/>
              </a:ext>
            </a:extLst>
          </a:blip>
          <a:srcRect l="4585" r="23005"/>
          <a:stretch/>
        </p:blipFill>
        <p:spPr>
          <a:xfrm>
            <a:off x="7447280" y="1525299"/>
            <a:ext cx="4470401" cy="3475790"/>
          </a:xfrm>
          <a:prstGeom prst="rect">
            <a:avLst/>
          </a:prstGeom>
        </p:spPr>
      </p:pic>
      <p:pic>
        <p:nvPicPr>
          <p:cNvPr id="8194" name="Picture 2">
            <a:extLst>
              <a:ext uri="{FF2B5EF4-FFF2-40B4-BE49-F238E27FC236}">
                <a16:creationId xmlns:a16="http://schemas.microsoft.com/office/drawing/2014/main" id="{6D17D45C-EA59-F2AE-08F2-9859EC923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197" y="1539472"/>
            <a:ext cx="2272004" cy="154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Behind </a:t>
            </a:r>
            <a:r>
              <a:rPr lang="en-US" sz="8000" dirty="0">
                <a:latin typeface="Metrik Trial Black" panose="00000A00000000000000" pitchFamily="50" charset="0"/>
              </a:rPr>
              <a:t>The Scenes</a:t>
            </a:r>
          </a:p>
        </p:txBody>
      </p:sp>
      <p:pic>
        <p:nvPicPr>
          <p:cNvPr id="8" name="Picture 7">
            <a:extLst>
              <a:ext uri="{FF2B5EF4-FFF2-40B4-BE49-F238E27FC236}">
                <a16:creationId xmlns:a16="http://schemas.microsoft.com/office/drawing/2014/main" id="{CC0AB2AB-0243-E06B-3218-0A24D032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7896"/>
            <a:ext cx="4622800" cy="3467100"/>
          </a:xfrm>
          <a:prstGeom prst="rect">
            <a:avLst/>
          </a:prstGeom>
        </p:spPr>
      </p:pic>
      <p:pic>
        <p:nvPicPr>
          <p:cNvPr id="10" name="Picture 9">
            <a:extLst>
              <a:ext uri="{FF2B5EF4-FFF2-40B4-BE49-F238E27FC236}">
                <a16:creationId xmlns:a16="http://schemas.microsoft.com/office/drawing/2014/main" id="{834B1A44-D481-2FE6-D793-BEB4D9BED3BB}"/>
              </a:ext>
            </a:extLst>
          </p:cNvPr>
          <p:cNvPicPr>
            <a:picLocks noChangeAspect="1"/>
          </p:cNvPicPr>
          <p:nvPr/>
        </p:nvPicPr>
        <p:blipFill rotWithShape="1">
          <a:blip r:embed="rId3">
            <a:extLst>
              <a:ext uri="{28A0092B-C50C-407E-A947-70E740481C1C}">
                <a14:useLocalDpi xmlns:a14="http://schemas.microsoft.com/office/drawing/2010/main" val="0"/>
              </a:ext>
            </a:extLst>
          </a:blip>
          <a:srcRect l="24667" r="9222" b="9185"/>
          <a:stretch/>
        </p:blipFill>
        <p:spPr>
          <a:xfrm>
            <a:off x="386081" y="1284879"/>
            <a:ext cx="2658070" cy="2738482"/>
          </a:xfrm>
          <a:prstGeom prst="rect">
            <a:avLst/>
          </a:prstGeom>
        </p:spPr>
      </p:pic>
      <p:pic>
        <p:nvPicPr>
          <p:cNvPr id="5122" name="Picture 2">
            <a:extLst>
              <a:ext uri="{FF2B5EF4-FFF2-40B4-BE49-F238E27FC236}">
                <a16:creationId xmlns:a16="http://schemas.microsoft.com/office/drawing/2014/main" id="{707381F1-099F-5A26-A130-40060D19D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5204136"/>
            <a:ext cx="1526540" cy="14882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olidWorks logo and symbol, meaning, history, PNG">
            <a:extLst>
              <a:ext uri="{FF2B5EF4-FFF2-40B4-BE49-F238E27FC236}">
                <a16:creationId xmlns:a16="http://schemas.microsoft.com/office/drawing/2014/main" id="{A8D4A202-B720-E288-34ED-BA5B30FD9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753" y="3467100"/>
            <a:ext cx="3348736" cy="20929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9BB3959-DA09-F557-7AFA-FF4C2779C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361" y="4071731"/>
            <a:ext cx="3905485" cy="2783265"/>
          </a:xfrm>
          <a:prstGeom prst="rect">
            <a:avLst/>
          </a:prstGeom>
        </p:spPr>
      </p:pic>
      <p:pic>
        <p:nvPicPr>
          <p:cNvPr id="14" name="Picture 13">
            <a:extLst>
              <a:ext uri="{FF2B5EF4-FFF2-40B4-BE49-F238E27FC236}">
                <a16:creationId xmlns:a16="http://schemas.microsoft.com/office/drawing/2014/main" id="{CFF3348B-7593-8F4A-D02E-FDFBC3C2A7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8160" y="1761413"/>
            <a:ext cx="3905485" cy="2171794"/>
          </a:xfrm>
          <a:prstGeom prst="rect">
            <a:avLst/>
          </a:prstGeom>
        </p:spPr>
      </p:pic>
      <p:pic>
        <p:nvPicPr>
          <p:cNvPr id="16" name="Picture 15">
            <a:extLst>
              <a:ext uri="{FF2B5EF4-FFF2-40B4-BE49-F238E27FC236}">
                <a16:creationId xmlns:a16="http://schemas.microsoft.com/office/drawing/2014/main" id="{FB50A056-80E8-2C78-C951-A93F92F46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375" y="1761413"/>
            <a:ext cx="4955785" cy="2171794"/>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A3490D07-BC3C-CC19-32BB-A43B32E6C929}"/>
                  </a:ext>
                </a:extLst>
              </p:cNvPr>
              <p:cNvGraphicFramePr>
                <a:graphicFrameLocks noChangeAspect="1"/>
              </p:cNvGraphicFramePr>
              <p:nvPr>
                <p:extLst>
                  <p:ext uri="{D42A27DB-BD31-4B8C-83A1-F6EECF244321}">
                    <p14:modId xmlns:p14="http://schemas.microsoft.com/office/powerpoint/2010/main" val="1597179862"/>
                  </p:ext>
                </p:extLst>
              </p:nvPr>
            </p:nvGraphicFramePr>
            <p:xfrm>
              <a:off x="6506348" y="5314987"/>
              <a:ext cx="1457059" cy="1266594"/>
            </p:xfrm>
            <a:graphic>
              <a:graphicData uri="http://schemas.microsoft.com/office/drawing/2017/model3d">
                <am3d:model3d r:embed="rId9">
                  <am3d:spPr>
                    <a:xfrm>
                      <a:off x="0" y="0"/>
                      <a:ext cx="1457059" cy="1266594"/>
                    </a:xfrm>
                    <a:prstGeom prst="rect">
                      <a:avLst/>
                    </a:prstGeom>
                  </am3d:spPr>
                  <am3d:camera>
                    <am3d:pos x="0" y="0" z="67270565"/>
                    <am3d:up dx="0" dy="36000000" dz="0"/>
                    <am3d:lookAt x="0" y="0" z="0"/>
                    <am3d:perspective fov="2700000"/>
                  </am3d:camera>
                  <am3d:trans>
                    <am3d:meterPerModelUnit n="12820" d="1000000"/>
                    <am3d:preTrans dx="2307692" dy="-5819746" dz="-6345022"/>
                    <am3d:scale>
                      <am3d:sx n="1000000" d="1000000"/>
                      <am3d:sy n="1000000" d="1000000"/>
                      <am3d:sz n="1000000" d="1000000"/>
                    </am3d:scale>
                    <am3d:rot ax="-7029680" ay="785607" az="1429410"/>
                    <am3d:postTrans dx="0" dy="0" dz="0"/>
                  </am3d:trans>
                  <am3d:raster rName="Office3DRenderer" rVer="16.0.8326">
                    <am3d:blip r:embed="rId10"/>
                  </am3d:raster>
                  <am3d:objViewport viewportSz="1780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A3490D07-BC3C-CC19-32BB-A43B32E6C929}"/>
                  </a:ext>
                </a:extLst>
              </p:cNvPr>
              <p:cNvPicPr>
                <a:picLocks noGrp="1" noRot="1" noChangeAspect="1" noMove="1" noResize="1" noEditPoints="1" noAdjustHandles="1" noChangeArrowheads="1" noChangeShapeType="1" noCrop="1"/>
              </p:cNvPicPr>
              <p:nvPr/>
            </p:nvPicPr>
            <p:blipFill>
              <a:blip r:embed="rId10"/>
              <a:stretch>
                <a:fillRect/>
              </a:stretch>
            </p:blipFill>
            <p:spPr>
              <a:xfrm>
                <a:off x="6506348" y="5314987"/>
                <a:ext cx="1457059" cy="1266594"/>
              </a:xfrm>
              <a:prstGeom prst="rect">
                <a:avLst/>
              </a:prstGeom>
            </p:spPr>
          </p:pic>
        </mc:Fallback>
      </mc:AlternateContent>
    </p:spTree>
    <p:extLst>
      <p:ext uri="{BB962C8B-B14F-4D97-AF65-F5344CB8AC3E}">
        <p14:creationId xmlns:p14="http://schemas.microsoft.com/office/powerpoint/2010/main" val="37793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17"/>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7"/>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8" dur="2000" fill="hold"/>
                                        <p:tgtEl>
                                          <p:spTgt spid="17"/>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7"/>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7"/>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7398E5D-DDD0-707F-FAD3-99B82807A611}"/>
              </a:ext>
            </a:extLst>
          </p:cNvPr>
          <p:cNvSpPr txBox="1">
            <a:spLocks/>
          </p:cNvSpPr>
          <p:nvPr/>
        </p:nvSpPr>
        <p:spPr>
          <a:xfrm>
            <a:off x="457200" y="0"/>
            <a:ext cx="9743440" cy="1622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rgbClr val="19C175"/>
                </a:solidFill>
                <a:latin typeface="Metrik Trial Black" panose="00000A00000000000000" pitchFamily="50" charset="0"/>
              </a:rPr>
              <a:t>Behind </a:t>
            </a:r>
            <a:r>
              <a:rPr lang="en-US" sz="8000" dirty="0">
                <a:latin typeface="Metrik Trial Black" panose="00000A00000000000000" pitchFamily="50" charset="0"/>
              </a:rPr>
              <a:t>The Scenes</a:t>
            </a:r>
          </a:p>
        </p:txBody>
      </p:sp>
      <p:pic>
        <p:nvPicPr>
          <p:cNvPr id="4" name="Picture 3">
            <a:extLst>
              <a:ext uri="{FF2B5EF4-FFF2-40B4-BE49-F238E27FC236}">
                <a16:creationId xmlns:a16="http://schemas.microsoft.com/office/drawing/2014/main" id="{45590A86-E64C-32A0-FFBD-464EECD3E305}"/>
              </a:ext>
            </a:extLst>
          </p:cNvPr>
          <p:cNvPicPr>
            <a:picLocks noChangeAspect="1"/>
          </p:cNvPicPr>
          <p:nvPr/>
        </p:nvPicPr>
        <p:blipFill>
          <a:blip r:embed="rId2"/>
          <a:stretch>
            <a:fillRect/>
          </a:stretch>
        </p:blipFill>
        <p:spPr>
          <a:xfrm>
            <a:off x="386081" y="1492068"/>
            <a:ext cx="4998720" cy="3170060"/>
          </a:xfrm>
          <a:prstGeom prst="rect">
            <a:avLst/>
          </a:prstGeom>
        </p:spPr>
      </p:pic>
      <p:pic>
        <p:nvPicPr>
          <p:cNvPr id="9" name="Picture 8">
            <a:extLst>
              <a:ext uri="{FF2B5EF4-FFF2-40B4-BE49-F238E27FC236}">
                <a16:creationId xmlns:a16="http://schemas.microsoft.com/office/drawing/2014/main" id="{D9AFA9C3-0AF9-25D3-6180-6426FC1D0C37}"/>
              </a:ext>
            </a:extLst>
          </p:cNvPr>
          <p:cNvPicPr>
            <a:picLocks noChangeAspect="1"/>
          </p:cNvPicPr>
          <p:nvPr/>
        </p:nvPicPr>
        <p:blipFill>
          <a:blip r:embed="rId3"/>
          <a:stretch>
            <a:fillRect/>
          </a:stretch>
        </p:blipFill>
        <p:spPr>
          <a:xfrm>
            <a:off x="386081" y="4855169"/>
            <a:ext cx="4998720" cy="1799772"/>
          </a:xfrm>
          <a:prstGeom prst="rect">
            <a:avLst/>
          </a:prstGeom>
        </p:spPr>
      </p:pic>
      <p:pic>
        <p:nvPicPr>
          <p:cNvPr id="11" name="Picture 10">
            <a:extLst>
              <a:ext uri="{FF2B5EF4-FFF2-40B4-BE49-F238E27FC236}">
                <a16:creationId xmlns:a16="http://schemas.microsoft.com/office/drawing/2014/main" id="{38E8C91C-2742-8E8A-9287-7FD73B4B82F4}"/>
              </a:ext>
            </a:extLst>
          </p:cNvPr>
          <p:cNvPicPr>
            <a:picLocks noChangeAspect="1"/>
          </p:cNvPicPr>
          <p:nvPr/>
        </p:nvPicPr>
        <p:blipFill>
          <a:blip r:embed="rId4"/>
          <a:stretch>
            <a:fillRect/>
          </a:stretch>
        </p:blipFill>
        <p:spPr>
          <a:xfrm>
            <a:off x="6890861" y="1492068"/>
            <a:ext cx="5007052" cy="5162873"/>
          </a:xfrm>
          <a:prstGeom prst="rect">
            <a:avLst/>
          </a:prstGeom>
        </p:spPr>
      </p:pic>
      <p:pic>
        <p:nvPicPr>
          <p:cNvPr id="13" name="Graphic 12">
            <a:extLst>
              <a:ext uri="{FF2B5EF4-FFF2-40B4-BE49-F238E27FC236}">
                <a16:creationId xmlns:a16="http://schemas.microsoft.com/office/drawing/2014/main" id="{11CA3D3A-8468-685A-28E5-2D2305ED0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2367" y="3114957"/>
            <a:ext cx="2487265" cy="3769360"/>
          </a:xfrm>
          <a:prstGeom prst="rect">
            <a:avLst/>
          </a:prstGeom>
        </p:spPr>
      </p:pic>
      <p:pic>
        <p:nvPicPr>
          <p:cNvPr id="2050" name="Picture 2">
            <a:extLst>
              <a:ext uri="{FF2B5EF4-FFF2-40B4-BE49-F238E27FC236}">
                <a16:creationId xmlns:a16="http://schemas.microsoft.com/office/drawing/2014/main" id="{2126151E-6F6F-6F4D-657A-25C77A5714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6562" y="1730164"/>
            <a:ext cx="1310639" cy="127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18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292</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Inter Medium</vt:lpstr>
      <vt:lpstr>Metrik Trial Black</vt:lpstr>
      <vt:lpstr>Office Theme</vt:lpstr>
      <vt:lpstr>NaviGaze</vt:lpstr>
      <vt:lpstr>Our Mission</vt:lpstr>
      <vt:lpstr>PowerPoint Presentation</vt:lpstr>
      <vt:lpstr>How It Works</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zeki sert</dc:creator>
  <cp:lastModifiedBy>zeki sert</cp:lastModifiedBy>
  <cp:revision>8</cp:revision>
  <dcterms:created xsi:type="dcterms:W3CDTF">2023-03-25T21:28:15Z</dcterms:created>
  <dcterms:modified xsi:type="dcterms:W3CDTF">2023-03-26T16:30:34Z</dcterms:modified>
</cp:coreProperties>
</file>